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77" r:id="rId2"/>
    <p:sldId id="278" r:id="rId3"/>
    <p:sldId id="258" r:id="rId4"/>
    <p:sldId id="259" r:id="rId5"/>
    <p:sldId id="260" r:id="rId6"/>
    <p:sldId id="265" r:id="rId7"/>
    <p:sldId id="264" r:id="rId8"/>
    <p:sldId id="266" r:id="rId9"/>
    <p:sldId id="268" r:id="rId10"/>
    <p:sldId id="274" r:id="rId11"/>
    <p:sldId id="275" r:id="rId12"/>
    <p:sldId id="279" r:id="rId13"/>
    <p:sldId id="276" r:id="rId14"/>
    <p:sldId id="280" r:id="rId15"/>
    <p:sldId id="281" r:id="rId16"/>
    <p:sldId id="273" r:id="rId17"/>
    <p:sldId id="271" r:id="rId18"/>
  </p:sldIdLst>
  <p:sldSz cx="18288000" cy="10287000"/>
  <p:notesSz cx="6858000" cy="9144000"/>
  <p:embeddedFontLst>
    <p:embeddedFont>
      <p:font typeface="Arimo Bold" panose="020B0604020202020204" charset="0"/>
      <p:regular r:id="rId20"/>
    </p:embeddedFont>
    <p:embeddedFont>
      <p:font typeface="Calibri" panose="020F0502020204030204" pitchFamily="34" charset="0"/>
      <p:regular r:id="rId21"/>
      <p:bold r:id="rId22"/>
      <p:italic r:id="rId23"/>
      <p:boldItalic r:id="rId24"/>
    </p:embeddedFont>
    <p:embeddedFont>
      <p:font typeface="Cascadia Code" panose="020B0609020000020004" pitchFamily="49" charset="0"/>
      <p:regular r:id="rId25"/>
      <p:bold r:id="rId26"/>
      <p:italic r:id="rId27"/>
      <p:boldItalic r:id="rId28"/>
    </p:embeddedFont>
    <p:embeddedFont>
      <p:font typeface="Century Gothic" panose="020B0502020202020204" pitchFamily="34" charset="0"/>
      <p:regular r:id="rId29"/>
      <p:bold r:id="rId30"/>
      <p:italic r:id="rId31"/>
      <p:boldItalic r:id="rId32"/>
    </p:embeddedFont>
    <p:embeddedFont>
      <p:font typeface="Arial Unicode MS" panose="020B0604020202020204" pitchFamily="34" charset="-128"/>
      <p:regular r:id="rId33"/>
    </p:embeddedFont>
    <p:embeddedFont>
      <p:font typeface="Arimo" panose="020B0604020202020204"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50" d="100"/>
          <a:sy n="50" d="100"/>
        </p:scale>
        <p:origin x="946" y="2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03.02.2025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4409271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6907084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2691015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18749880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8121154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12622363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13709097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01640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490593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22528392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945102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1403807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673766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4155733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599125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smtClean="0"/>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smtClean="0"/>
              <a:t>‹#›</a:t>
            </a:r>
          </a:p>
        </p:txBody>
      </p:sp>
    </p:spTree>
    <p:extLst>
      <p:ext uri="{BB962C8B-B14F-4D97-AF65-F5344CB8AC3E}">
        <p14:creationId xmlns:p14="http://schemas.microsoft.com/office/powerpoint/2010/main" val="373076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36305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8288000" cy="10287000"/>
          </a:xfrm>
          <a:prstGeom prst="rect">
            <a:avLst/>
          </a:prstGeom>
          <a:solidFill>
            <a:srgbClr val="AABCB6"/>
          </a:solidFill>
          <a:ln/>
        </p:spPr>
      </p:sp>
      <p:sp>
        <p:nvSpPr>
          <p:cNvPr id="3" name="Shape 1"/>
          <p:cNvSpPr/>
          <p:nvPr/>
        </p:nvSpPr>
        <p:spPr>
          <a:xfrm>
            <a:off x="0" y="0"/>
            <a:ext cx="18288000" cy="10287000"/>
          </a:xfrm>
          <a:prstGeom prst="rect">
            <a:avLst/>
          </a:prstGeom>
          <a:solidFill>
            <a:srgbClr val="FFF8F0"/>
          </a:solidFill>
          <a:ln w="13811">
            <a:solidFill>
              <a:srgbClr val="E5E0DF"/>
            </a:solidFill>
            <a:prstDash val="solid"/>
          </a:ln>
        </p:spPr>
        <p:txBody>
          <a:bodyPr/>
          <a:lstStyle/>
          <a:p>
            <a:endParaRPr lang="en-IN" sz="2250" dirty="0"/>
          </a:p>
        </p:txBody>
      </p:sp>
      <p:sp>
        <p:nvSpPr>
          <p:cNvPr id="5" name="Text 2"/>
          <p:cNvSpPr/>
          <p:nvPr/>
        </p:nvSpPr>
        <p:spPr>
          <a:xfrm>
            <a:off x="483368" y="428934"/>
            <a:ext cx="15899632" cy="2428875"/>
          </a:xfrm>
          <a:prstGeom prst="rect">
            <a:avLst/>
          </a:prstGeom>
          <a:noFill/>
          <a:ln/>
        </p:spPr>
        <p:txBody>
          <a:bodyPr wrap="none" rtlCol="0" anchor="t"/>
          <a:lstStyle/>
          <a:p>
            <a:pPr>
              <a:lnSpc>
                <a:spcPts val="8201"/>
              </a:lnSpc>
            </a:pPr>
            <a:r>
              <a:rPr lang="en-US" sz="6600" dirty="0"/>
              <a:t>Short Video </a:t>
            </a:r>
            <a:r>
              <a:rPr lang="en-US" sz="6600" dirty="0" smtClean="0"/>
              <a:t>Platform</a:t>
            </a:r>
            <a:endParaRPr lang="en-US" sz="6600" dirty="0" smtClean="0"/>
          </a:p>
          <a:p>
            <a:pPr>
              <a:lnSpc>
                <a:spcPts val="8201"/>
              </a:lnSpc>
            </a:pPr>
            <a:r>
              <a:rPr lang="en-US" sz="6600" dirty="0" smtClean="0"/>
              <a:t> </a:t>
            </a:r>
            <a:r>
              <a:rPr lang="en-US" sz="4400" dirty="0"/>
              <a:t>(TikTok Clone – Design Patterns and Threads)</a:t>
            </a:r>
          </a:p>
          <a:p>
            <a:pPr>
              <a:lnSpc>
                <a:spcPts val="8201"/>
              </a:lnSpc>
            </a:pPr>
            <a:endParaRPr lang="en-US" sz="6561" dirty="0"/>
          </a:p>
        </p:txBody>
      </p:sp>
      <p:sp>
        <p:nvSpPr>
          <p:cNvPr id="6" name="Text 3"/>
          <p:cNvSpPr/>
          <p:nvPr/>
        </p:nvSpPr>
        <p:spPr>
          <a:xfrm>
            <a:off x="801670" y="3197507"/>
            <a:ext cx="9826660" cy="6742254"/>
          </a:xfrm>
          <a:prstGeom prst="rect">
            <a:avLst/>
          </a:prstGeom>
          <a:noFill/>
          <a:ln/>
        </p:spPr>
        <p:txBody>
          <a:bodyPr wrap="square" rtlCol="0" anchor="t"/>
          <a:lstStyle/>
          <a:p>
            <a:pPr>
              <a:lnSpc>
                <a:spcPts val="3499"/>
              </a:lnSpc>
            </a:pP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a:p>
            <a:pPr>
              <a:lnSpc>
                <a:spcPts val="3499"/>
              </a:lnSpc>
            </a:pPr>
            <a:r>
              <a:rPr lang="en-US" sz="4500" dirty="0">
                <a:latin typeface="Century Gothic" panose="020B0502020202020204" pitchFamily="34" charset="0"/>
                <a:ea typeface="Cascadia Code" panose="020B0609020000020004" pitchFamily="49" charset="0"/>
                <a:cs typeface="Cascadia Code" panose="020B0609020000020004" pitchFamily="49" charset="0"/>
              </a:rPr>
              <a:t/>
            </a:r>
            <a:br>
              <a:rPr lang="en-US" sz="4500" dirty="0">
                <a:latin typeface="Century Gothic" panose="020B0502020202020204" pitchFamily="34" charset="0"/>
                <a:ea typeface="Cascadia Code" panose="020B0609020000020004" pitchFamily="49" charset="0"/>
                <a:cs typeface="Cascadia Code" panose="020B0609020000020004" pitchFamily="49" charset="0"/>
              </a:rPr>
            </a:b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a:p>
            <a:pPr>
              <a:lnSpc>
                <a:spcPts val="3499"/>
              </a:lnSpc>
            </a:pPr>
            <a:r>
              <a:rPr lang="en-US" sz="4500" dirty="0">
                <a:latin typeface="Century Gothic" panose="020B0502020202020204" pitchFamily="34" charset="0"/>
                <a:ea typeface="Cascadia Code" panose="020B0609020000020004" pitchFamily="49" charset="0"/>
                <a:cs typeface="Cascadia Code" panose="020B0609020000020004" pitchFamily="49" charset="0"/>
              </a:rPr>
              <a:t>Department: CSE</a:t>
            </a:r>
          </a:p>
          <a:p>
            <a:pPr>
              <a:lnSpc>
                <a:spcPts val="3499"/>
              </a:lnSpc>
            </a:pP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a:p>
            <a:pPr>
              <a:lnSpc>
                <a:spcPts val="3499"/>
              </a:lnSpc>
            </a:pP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a:p>
            <a:pPr>
              <a:lnSpc>
                <a:spcPts val="3499"/>
              </a:lnSpc>
            </a:pPr>
            <a:r>
              <a:rPr lang="en-US" sz="4500" dirty="0">
                <a:latin typeface="Century Gothic" panose="020B0502020202020204" pitchFamily="34" charset="0"/>
                <a:ea typeface="Cascadia Code" panose="020B0609020000020004" pitchFamily="49" charset="0"/>
                <a:cs typeface="Cascadia Code" panose="020B0609020000020004" pitchFamily="49" charset="0"/>
              </a:rPr>
              <a:t>Section: </a:t>
            </a:r>
            <a:r>
              <a:rPr lang="en-US" sz="4500" dirty="0" smtClean="0">
                <a:latin typeface="Century Gothic" panose="020B0502020202020204" pitchFamily="34" charset="0"/>
                <a:ea typeface="Cascadia Code" panose="020B0609020000020004" pitchFamily="49" charset="0"/>
                <a:cs typeface="Cascadia Code" panose="020B0609020000020004" pitchFamily="49" charset="0"/>
              </a:rPr>
              <a:t>A3</a:t>
            </a:r>
            <a:r>
              <a:rPr lang="en-US" sz="4500" dirty="0">
                <a:latin typeface="Century Gothic" panose="020B0502020202020204" pitchFamily="34" charset="0"/>
                <a:ea typeface="Cascadia Code" panose="020B0609020000020004" pitchFamily="49" charset="0"/>
                <a:cs typeface="Cascadia Code" panose="020B0609020000020004" pitchFamily="49" charset="0"/>
              </a:rPr>
              <a:t/>
            </a:r>
            <a:br>
              <a:rPr lang="en-US" sz="4500" dirty="0">
                <a:latin typeface="Century Gothic" panose="020B0502020202020204" pitchFamily="34" charset="0"/>
                <a:ea typeface="Cascadia Code" panose="020B0609020000020004" pitchFamily="49" charset="0"/>
                <a:cs typeface="Cascadia Code" panose="020B0609020000020004" pitchFamily="49" charset="0"/>
              </a:rPr>
            </a:b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a:p>
            <a:pPr>
              <a:lnSpc>
                <a:spcPts val="3499"/>
              </a:lnSpc>
            </a:pPr>
            <a:r>
              <a:rPr lang="en-US" sz="4500" dirty="0">
                <a:latin typeface="Century Gothic" panose="020B0502020202020204" pitchFamily="34" charset="0"/>
                <a:ea typeface="Cascadia Code" panose="020B0609020000020004" pitchFamily="49" charset="0"/>
                <a:cs typeface="Cascadia Code" panose="020B0609020000020004" pitchFamily="49" charset="0"/>
              </a:rPr>
              <a:t> </a:t>
            </a:r>
          </a:p>
          <a:p>
            <a:pPr>
              <a:lnSpc>
                <a:spcPts val="3499"/>
              </a:lnSpc>
            </a:pPr>
            <a:r>
              <a:rPr lang="en-US" sz="4500" dirty="0">
                <a:latin typeface="Century Gothic" panose="020B0502020202020204" pitchFamily="34" charset="0"/>
                <a:ea typeface="Cascadia Code" panose="020B0609020000020004" pitchFamily="49" charset="0"/>
                <a:cs typeface="Cascadia Code" panose="020B0609020000020004" pitchFamily="49" charset="0"/>
              </a:rPr>
              <a:t>Date: </a:t>
            </a:r>
            <a:r>
              <a:rPr lang="en-US" sz="4500" dirty="0" smtClean="0">
                <a:latin typeface="Century Gothic" panose="020B0502020202020204" pitchFamily="34" charset="0"/>
                <a:ea typeface="Cascadia Code" panose="020B0609020000020004" pitchFamily="49" charset="0"/>
                <a:cs typeface="Cascadia Code" panose="020B0609020000020004" pitchFamily="49" charset="0"/>
              </a:rPr>
              <a:t>3.2.2025</a:t>
            </a:r>
            <a:endParaRPr lang="en-US" sz="4500" dirty="0">
              <a:latin typeface="Century Gothic" panose="020B0502020202020204" pitchFamily="34" charset="0"/>
              <a:ea typeface="Cascadia Code" panose="020B0609020000020004" pitchFamily="49" charset="0"/>
              <a:cs typeface="Cascadia Code" panose="020B0609020000020004" pitchFamily="49" charset="0"/>
            </a:endParaRPr>
          </a:p>
        </p:txBody>
      </p:sp>
      <p:sp>
        <p:nvSpPr>
          <p:cNvPr id="8" name="Rectangle 1"/>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2"/>
          <p:cNvSpPr>
            <a:spLocks noChangeArrowheads="1"/>
          </p:cNvSpPr>
          <p:nvPr/>
        </p:nvSpPr>
        <p:spPr bwMode="auto">
          <a:xfrm>
            <a:off x="152400" y="15240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Freeform 9" descr="preencoded.png"/>
          <p:cNvSpPr/>
          <p:nvPr/>
        </p:nvSpPr>
        <p:spPr>
          <a:xfrm>
            <a:off x="11430000" y="-1"/>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US"/>
          </a:p>
        </p:txBody>
      </p:sp>
    </p:spTree>
    <p:extLst>
      <p:ext uri="{BB962C8B-B14F-4D97-AF65-F5344CB8AC3E}">
        <p14:creationId xmlns:p14="http://schemas.microsoft.com/office/powerpoint/2010/main" val="26659029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4762"/>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txBody>
            <a:bodyPr/>
            <a:lstStyle/>
            <a:p>
              <a:endParaRPr lang="en-US" dirty="0"/>
            </a:p>
          </p:txBody>
        </p:sp>
      </p:grpSp>
      <p:sp>
        <p:nvSpPr>
          <p:cNvPr id="26" name="Rectangle 2"/>
          <p:cNvSpPr>
            <a:spLocks noChangeArrowheads="1"/>
          </p:cNvSpPr>
          <p:nvPr/>
        </p:nvSpPr>
        <p:spPr bwMode="auto">
          <a:xfrm>
            <a:off x="304800" y="-1363593"/>
            <a:ext cx="15849600" cy="130189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Arial" panose="020B0604020202020204" pitchFamily="34" charset="0"/>
              </a:rPr>
              <a:t>Classes: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b="1"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400" b="1" i="0" u="none" strike="noStrike" cap="none" normalizeH="0" baseline="0" dirty="0" smtClean="0">
                <a:ln>
                  <a:noFill/>
                </a:ln>
                <a:solidFill>
                  <a:schemeClr val="tx1"/>
                </a:solidFill>
                <a:effectLst/>
                <a:latin typeface="Arial" panose="020B0604020202020204" pitchFamily="34" charset="0"/>
              </a:rPr>
              <a:t>User</a:t>
            </a:r>
            <a:r>
              <a:rPr kumimoji="0" lang="en-US" altLang="en-US" sz="24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2400" b="0" i="0" u="none" strike="noStrike" cap="none" normalizeH="0" baseline="0" dirty="0" smtClean="0">
                <a:ln>
                  <a:noFill/>
                </a:ln>
                <a:solidFill>
                  <a:schemeClr val="tx1"/>
                </a:solidFill>
                <a:effectLst/>
                <a:latin typeface="Arial" panose="020B0604020202020204" pitchFamily="34" charset="0"/>
              </a:rPr>
              <a:t>Attributes: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username</a:t>
            </a:r>
            <a:r>
              <a:rPr kumimoji="0" lang="en-US" altLang="en-US" sz="2400" b="0" i="0" u="none" strike="noStrike" cap="none" normalizeH="0" baseline="0" dirty="0" smtClean="0">
                <a:ln>
                  <a:noFill/>
                </a:ln>
                <a:solidFill>
                  <a:schemeClr val="tx1"/>
                </a:solidFill>
                <a:effectLst/>
              </a:rPr>
              <a:t> (private)</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password</a:t>
            </a:r>
            <a:r>
              <a:rPr kumimoji="0" lang="en-US" altLang="en-US" sz="2400" b="0" i="0" u="none" strike="noStrike" cap="none" normalizeH="0" baseline="0" dirty="0" smtClean="0">
                <a:ln>
                  <a:noFill/>
                </a:ln>
                <a:solidFill>
                  <a:schemeClr val="tx1"/>
                </a:solidFill>
                <a:effectLst/>
              </a:rPr>
              <a:t> (private)</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Methods: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getUsername</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t>
            </a:r>
            <a:r>
              <a:rPr kumimoji="0" lang="en-US" altLang="en-US" sz="2400" b="0" i="0" u="none" strike="noStrike" cap="none" normalizeH="0" baseline="0" dirty="0" smtClean="0">
                <a:ln>
                  <a:noFill/>
                </a:ln>
                <a:solidFill>
                  <a:schemeClr val="tx1"/>
                </a:solidFill>
                <a:effectLst/>
              </a:rPr>
              <a:t> - Retrieves the username.</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setUsername</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t>
            </a:r>
            <a:r>
              <a:rPr kumimoji="0" lang="en-US" altLang="en-US" sz="2400" b="0" i="0" u="none" strike="noStrike" cap="none" normalizeH="0" baseline="0" dirty="0" smtClean="0">
                <a:ln>
                  <a:noFill/>
                </a:ln>
                <a:solidFill>
                  <a:schemeClr val="tx1"/>
                </a:solidFill>
                <a:effectLst/>
              </a:rPr>
              <a:t> - Sets the username.</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getPassword</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t>
            </a:r>
            <a:r>
              <a:rPr kumimoji="0" lang="en-US" altLang="en-US" sz="2400" b="0" i="0" u="none" strike="noStrike" cap="none" normalizeH="0" baseline="0" dirty="0" smtClean="0">
                <a:ln>
                  <a:noFill/>
                </a:ln>
                <a:solidFill>
                  <a:schemeClr val="tx1"/>
                </a:solidFill>
                <a:effectLst/>
              </a:rPr>
              <a:t> - Retrieves the password.</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setPassword</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t>
            </a:r>
            <a:r>
              <a:rPr kumimoji="0" lang="en-US" altLang="en-US" sz="2400" b="0" i="0" u="none" strike="noStrike" cap="none" normalizeH="0" baseline="0" dirty="0" smtClean="0">
                <a:ln>
                  <a:noFill/>
                </a:ln>
                <a:solidFill>
                  <a:schemeClr val="tx1"/>
                </a:solidFill>
                <a:effectLst/>
              </a:rPr>
              <a:t> - Sets the password.</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latin typeface="Arial" panose="020B0604020202020204" pitchFamily="34" charset="0"/>
              </a:rPr>
              <a:t>Relationship</a:t>
            </a:r>
            <a:r>
              <a:rPr kumimoji="0" lang="en-US" altLang="en-US" sz="2400" b="0" i="0" u="none" strike="noStrike" cap="none" normalizeH="0" baseline="0" dirty="0" smtClean="0">
                <a:ln>
                  <a:noFill/>
                </a:ln>
                <a:solidFill>
                  <a:schemeClr val="tx1"/>
                </a:solidFill>
                <a:effectLst/>
                <a:latin typeface="Arial" panose="020B0604020202020204" pitchFamily="34" charset="0"/>
              </a:rPr>
              <a:t>: Depends on </a:t>
            </a: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AuthService</a:t>
            </a:r>
            <a:r>
              <a:rPr kumimoji="0" lang="en-US" altLang="en-US" sz="2400" b="0" i="0" u="none" strike="noStrike" cap="none" normalizeH="0" baseline="0" dirty="0" smtClean="0">
                <a:ln>
                  <a:noFill/>
                </a:ln>
                <a:solidFill>
                  <a:schemeClr val="tx1"/>
                </a:solidFill>
                <a:effectLst/>
              </a:rPr>
              <a:t>.</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400" b="1" i="0" u="none" strike="noStrike" cap="none" normalizeH="0" baseline="0" dirty="0" err="1" smtClean="0">
                <a:ln>
                  <a:noFill/>
                </a:ln>
                <a:solidFill>
                  <a:schemeClr val="tx1"/>
                </a:solidFill>
                <a:effectLst/>
                <a:latin typeface="Arial" panose="020B0604020202020204" pitchFamily="34" charset="0"/>
              </a:rPr>
              <a:t>AuthService</a:t>
            </a:r>
            <a:r>
              <a:rPr kumimoji="0" lang="en-US" altLang="en-US" sz="24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Attributes: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users: Map</a:t>
            </a:r>
            <a:r>
              <a:rPr kumimoji="0" lang="en-US" altLang="en-US" sz="2400" b="0" i="0" u="none" strike="noStrike" cap="none" normalizeH="0" baseline="0" dirty="0" smtClean="0">
                <a:ln>
                  <a:noFill/>
                </a:ln>
                <a:solidFill>
                  <a:schemeClr val="tx1"/>
                </a:solidFill>
                <a:effectLst/>
              </a:rPr>
              <a:t> - A collection of users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rPr>
              <a:t> (probably mapping usernames to passwords or user objects).</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Methods: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register()</a:t>
            </a:r>
            <a:r>
              <a:rPr kumimoji="0" lang="en-US" altLang="en-US" sz="2400" b="0" i="0" u="none" strike="noStrike" cap="none" normalizeH="0" baseline="0" dirty="0" smtClean="0">
                <a:ln>
                  <a:noFill/>
                </a:ln>
                <a:solidFill>
                  <a:schemeClr val="tx1"/>
                </a:solidFill>
                <a:effectLst/>
              </a:rPr>
              <a:t> - Registers a new user.</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login()</a:t>
            </a:r>
            <a:r>
              <a:rPr kumimoji="0" lang="en-US" altLang="en-US" sz="2400" b="0" i="0" u="none" strike="noStrike" cap="none" normalizeH="0" baseline="0" dirty="0" smtClean="0">
                <a:ln>
                  <a:noFill/>
                </a:ln>
                <a:solidFill>
                  <a:schemeClr val="tx1"/>
                </a:solidFill>
                <a:effectLst/>
              </a:rPr>
              <a:t> - Authenticates a user.</a:t>
            </a:r>
          </a:p>
          <a:p>
            <a:pPr marL="914400" marR="0" lvl="2"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400" b="1" i="0" u="none" strike="noStrike" cap="none" normalizeH="0" baseline="0" dirty="0" smtClean="0">
                <a:ln>
                  <a:noFill/>
                </a:ln>
                <a:solidFill>
                  <a:schemeClr val="tx1"/>
                </a:solidFill>
                <a:effectLst/>
                <a:latin typeface="Arial" panose="020B0604020202020204" pitchFamily="34" charset="0"/>
              </a:rPr>
              <a:t>Main</a:t>
            </a:r>
            <a:r>
              <a:rPr kumimoji="0" lang="en-US" altLang="en-US" sz="24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Methods: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main()</a:t>
            </a:r>
            <a:r>
              <a:rPr kumimoji="0" lang="en-US" altLang="en-US" sz="2400" b="0" i="0" u="none" strike="noStrike" cap="none" normalizeH="0" baseline="0" dirty="0" smtClean="0">
                <a:ln>
                  <a:noFill/>
                </a:ln>
                <a:solidFill>
                  <a:schemeClr val="tx1"/>
                </a:solidFill>
                <a:effectLst/>
              </a:rPr>
              <a:t> - Acts as the entry point of the application.</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smtClean="0">
                <a:ln>
                  <a:noFill/>
                </a:ln>
                <a:solidFill>
                  <a:schemeClr val="tx1"/>
                </a:solidFill>
                <a:effectLst/>
                <a:latin typeface="Arial" panose="020B0604020202020204" pitchFamily="34" charset="0"/>
              </a:rPr>
              <a:t>Relationships</a:t>
            </a:r>
            <a:r>
              <a:rPr kumimoji="0" lang="en-US" altLang="en-US" sz="2400" b="0" i="0" u="none" strike="noStrike" cap="none" normalizeH="0" baseline="0" dirty="0" smtClean="0">
                <a:ln>
                  <a:noFill/>
                </a:ln>
                <a:solidFill>
                  <a:schemeClr val="tx1"/>
                </a:solidFill>
                <a:effectLst/>
                <a:latin typeface="Arial" panose="020B0604020202020204" pitchFamily="34" charset="0"/>
              </a:rPr>
              <a:t>:</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Interacts with </a:t>
            </a: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AuthService</a:t>
            </a:r>
            <a:r>
              <a:rPr kumimoji="0" lang="en-US" altLang="en-US" sz="2400" b="0" i="0" u="none" strike="noStrike" cap="none" normalizeH="0" baseline="0" dirty="0" smtClean="0">
                <a:ln>
                  <a:noFill/>
                </a:ln>
                <a:solidFill>
                  <a:schemeClr val="tx1"/>
                </a:solidFill>
                <a:effectLst/>
              </a:rPr>
              <a:t> for user authentication.</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Interacts with </a:t>
            </a: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VideoService</a:t>
            </a:r>
            <a:r>
              <a:rPr kumimoji="0" lang="en-US" altLang="en-US" sz="2400" b="0" i="0" u="none" strike="noStrike" cap="none" normalizeH="0" baseline="0" dirty="0" smtClean="0">
                <a:ln>
                  <a:noFill/>
                </a:ln>
                <a:solidFill>
                  <a:schemeClr val="tx1"/>
                </a:solidFill>
                <a:effectLst/>
              </a:rPr>
              <a:t> for managing videos.</a:t>
            </a:r>
          </a:p>
          <a:p>
            <a:pPr marL="914400" marR="0" lvl="2" indent="0" algn="l" defTabSz="914400" rtl="0" eaLnBrk="0" fontAlgn="base" latinLnBrk="0" hangingPunct="0">
              <a:lnSpc>
                <a:spcPct val="100000"/>
              </a:lnSpc>
              <a:spcBef>
                <a:spcPct val="0"/>
              </a:spcBef>
              <a:spcAft>
                <a:spcPct val="0"/>
              </a:spcAft>
              <a:buClrTx/>
              <a:buSzTx/>
              <a:buFontTx/>
              <a:buChar char="•"/>
              <a:tabLst/>
            </a:pPr>
            <a:endParaRPr lang="en-US" altLang="en-US" sz="2400" dirty="0">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endParaRPr lang="en-US" altLang="en-US" sz="2400" dirty="0">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914400" marR="0" lvl="2"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0" y="4763"/>
            <a:ext cx="8763000" cy="10282238"/>
          </a:xfrm>
          <a:prstGeom prst="rect">
            <a:avLst/>
          </a:prstGeom>
        </p:spPr>
      </p:pic>
    </p:spTree>
    <p:extLst>
      <p:ext uri="{BB962C8B-B14F-4D97-AF65-F5344CB8AC3E}">
        <p14:creationId xmlns:p14="http://schemas.microsoft.com/office/powerpoint/2010/main" val="8093599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4762"/>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txBody>
            <a:bodyPr/>
            <a:lstStyle/>
            <a:p>
              <a:endParaRPr lang="en-US" dirty="0"/>
            </a:p>
          </p:txBody>
        </p:sp>
      </p:grpSp>
      <p:sp>
        <p:nvSpPr>
          <p:cNvPr id="2" name="Rectangle 1"/>
          <p:cNvSpPr/>
          <p:nvPr/>
        </p:nvSpPr>
        <p:spPr>
          <a:xfrm>
            <a:off x="457200" y="37891"/>
            <a:ext cx="14478000" cy="14865608"/>
          </a:xfrm>
          <a:prstGeom prst="rect">
            <a:avLst/>
          </a:prstGeom>
        </p:spPr>
        <p:txBody>
          <a:bodyPr wrap="square">
            <a:spAutoFit/>
          </a:bodyPr>
          <a:lstStyle/>
          <a:p>
            <a:pPr lvl="0" eaLnBrk="0" fontAlgn="base" hangingPunct="0">
              <a:spcBef>
                <a:spcPct val="0"/>
              </a:spcBef>
              <a:spcAft>
                <a:spcPct val="0"/>
              </a:spcAft>
              <a:buFontTx/>
              <a:buAutoNum type="arabicPeriod" startAt="4"/>
            </a:pPr>
            <a:r>
              <a:rPr lang="en-US" altLang="en-US" sz="2400" b="1" dirty="0" smtClean="0">
                <a:latin typeface="Arial" panose="020B0604020202020204" pitchFamily="34" charset="0"/>
              </a:rPr>
              <a:t>Video</a:t>
            </a:r>
            <a:r>
              <a:rPr lang="en-US" altLang="en-US" sz="2400" dirty="0">
                <a:latin typeface="Arial" panose="020B0604020202020204" pitchFamily="34" charset="0"/>
              </a:rPr>
              <a:t>:</a:t>
            </a:r>
          </a:p>
          <a:p>
            <a:pPr lvl="1" eaLnBrk="0" fontAlgn="base" hangingPunct="0">
              <a:spcBef>
                <a:spcPct val="0"/>
              </a:spcBef>
              <a:spcAft>
                <a:spcPct val="0"/>
              </a:spcAft>
              <a:buFontTx/>
              <a:buChar char="•"/>
            </a:pPr>
            <a:r>
              <a:rPr lang="en-US" altLang="en-US" sz="2400" dirty="0">
                <a:latin typeface="Arial" panose="020B0604020202020204" pitchFamily="34" charset="0"/>
              </a:rPr>
              <a:t>Attributes:</a:t>
            </a:r>
          </a:p>
          <a:p>
            <a:pPr lvl="2" eaLnBrk="0" fontAlgn="base" hangingPunct="0">
              <a:spcBef>
                <a:spcPct val="0"/>
              </a:spcBef>
              <a:spcAft>
                <a:spcPct val="0"/>
              </a:spcAft>
              <a:buFontTx/>
              <a:buChar char="•"/>
            </a:pPr>
            <a:r>
              <a:rPr lang="en-US" altLang="en-US" sz="2400" dirty="0">
                <a:latin typeface="Arial Unicode MS" panose="020B0604020202020204" pitchFamily="34" charset="-128"/>
              </a:rPr>
              <a:t>title</a:t>
            </a:r>
            <a:r>
              <a:rPr lang="en-US" altLang="en-US" sz="2400" dirty="0"/>
              <a:t> (private) - The title of the video.</a:t>
            </a:r>
            <a:endParaRPr lang="en-US" altLang="en-US" sz="2400" dirty="0">
              <a:latin typeface="Arial" panose="020B0604020202020204" pitchFamily="34" charset="0"/>
            </a:endParaRPr>
          </a:p>
          <a:p>
            <a:pPr lvl="2" eaLnBrk="0" fontAlgn="base" hangingPunct="0">
              <a:spcBef>
                <a:spcPct val="0"/>
              </a:spcBef>
              <a:spcAft>
                <a:spcPct val="0"/>
              </a:spcAft>
              <a:buFontTx/>
              <a:buChar char="•"/>
            </a:pPr>
            <a:r>
              <a:rPr lang="en-US" altLang="en-US" sz="2400" dirty="0" err="1">
                <a:latin typeface="Arial Unicode MS" panose="020B0604020202020204" pitchFamily="34" charset="-128"/>
              </a:rPr>
              <a:t>filePath</a:t>
            </a:r>
            <a:r>
              <a:rPr lang="en-US" altLang="en-US" sz="2400" dirty="0"/>
              <a:t> (private) - The file path of the video</a:t>
            </a:r>
            <a:r>
              <a:rPr lang="en-US" altLang="en-US" sz="2400" dirty="0" smtClean="0"/>
              <a:t>.</a:t>
            </a:r>
          </a:p>
          <a:p>
            <a:pPr lvl="2"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r>
              <a:rPr lang="en-US" altLang="en-US" sz="2400" dirty="0">
                <a:latin typeface="Arial" panose="020B0604020202020204" pitchFamily="34" charset="0"/>
              </a:rPr>
              <a:t>Methods:</a:t>
            </a:r>
          </a:p>
          <a:p>
            <a:pPr lvl="2" eaLnBrk="0" fontAlgn="base" hangingPunct="0">
              <a:spcBef>
                <a:spcPct val="0"/>
              </a:spcBef>
              <a:spcAft>
                <a:spcPct val="0"/>
              </a:spcAft>
              <a:buFontTx/>
              <a:buChar char="•"/>
            </a:pPr>
            <a:r>
              <a:rPr lang="en-US" altLang="en-US" sz="2400" dirty="0" err="1">
                <a:latin typeface="Arial Unicode MS" panose="020B0604020202020204" pitchFamily="34" charset="-128"/>
              </a:rPr>
              <a:t>getTitle</a:t>
            </a:r>
            <a:r>
              <a:rPr lang="en-US" altLang="en-US" sz="2400" dirty="0">
                <a:latin typeface="Arial Unicode MS" panose="020B0604020202020204" pitchFamily="34" charset="-128"/>
              </a:rPr>
              <a:t>()</a:t>
            </a:r>
            <a:r>
              <a:rPr lang="en-US" altLang="en-US" sz="2400" dirty="0"/>
              <a:t> - Retrieves the video's title.</a:t>
            </a:r>
            <a:endParaRPr lang="en-US" altLang="en-US" sz="2400" dirty="0">
              <a:latin typeface="Arial" panose="020B0604020202020204" pitchFamily="34" charset="0"/>
            </a:endParaRPr>
          </a:p>
          <a:p>
            <a:pPr lvl="2" eaLnBrk="0" fontAlgn="base" hangingPunct="0">
              <a:spcBef>
                <a:spcPct val="0"/>
              </a:spcBef>
              <a:spcAft>
                <a:spcPct val="0"/>
              </a:spcAft>
              <a:buFontTx/>
              <a:buChar char="•"/>
            </a:pPr>
            <a:r>
              <a:rPr lang="en-US" altLang="en-US" sz="2400" dirty="0" err="1">
                <a:latin typeface="Arial Unicode MS" panose="020B0604020202020204" pitchFamily="34" charset="-128"/>
              </a:rPr>
              <a:t>setTitle</a:t>
            </a:r>
            <a:r>
              <a:rPr lang="en-US" altLang="en-US" sz="2400" dirty="0">
                <a:latin typeface="Arial Unicode MS" panose="020B0604020202020204" pitchFamily="34" charset="-128"/>
              </a:rPr>
              <a:t>()</a:t>
            </a:r>
            <a:r>
              <a:rPr lang="en-US" altLang="en-US" sz="2400" dirty="0"/>
              <a:t> - Sets the video's title.</a:t>
            </a:r>
            <a:endParaRPr lang="en-US" altLang="en-US" sz="2400" dirty="0">
              <a:latin typeface="Arial" panose="020B0604020202020204" pitchFamily="34" charset="0"/>
            </a:endParaRPr>
          </a:p>
          <a:p>
            <a:pPr lvl="2" eaLnBrk="0" fontAlgn="base" hangingPunct="0">
              <a:spcBef>
                <a:spcPct val="0"/>
              </a:spcBef>
              <a:spcAft>
                <a:spcPct val="0"/>
              </a:spcAft>
              <a:buFontTx/>
              <a:buChar char="•"/>
            </a:pPr>
            <a:r>
              <a:rPr lang="en-US" altLang="en-US" sz="2400" dirty="0" err="1">
                <a:latin typeface="Arial Unicode MS" panose="020B0604020202020204" pitchFamily="34" charset="-128"/>
              </a:rPr>
              <a:t>getFilePath</a:t>
            </a:r>
            <a:r>
              <a:rPr lang="en-US" altLang="en-US" sz="2400" dirty="0">
                <a:latin typeface="Arial Unicode MS" panose="020B0604020202020204" pitchFamily="34" charset="-128"/>
              </a:rPr>
              <a:t>()</a:t>
            </a:r>
            <a:r>
              <a:rPr lang="en-US" altLang="en-US" sz="2400" dirty="0"/>
              <a:t> - Retrieves the video's file path.</a:t>
            </a:r>
            <a:endParaRPr lang="en-US" altLang="en-US" sz="2400" dirty="0">
              <a:latin typeface="Arial" panose="020B0604020202020204" pitchFamily="34" charset="0"/>
            </a:endParaRPr>
          </a:p>
          <a:p>
            <a:pPr lvl="2" eaLnBrk="0" fontAlgn="base" hangingPunct="0">
              <a:spcBef>
                <a:spcPct val="0"/>
              </a:spcBef>
              <a:spcAft>
                <a:spcPct val="0"/>
              </a:spcAft>
              <a:buFontTx/>
              <a:buChar char="•"/>
            </a:pPr>
            <a:r>
              <a:rPr lang="en-US" altLang="en-US" sz="2400" dirty="0" err="1">
                <a:latin typeface="Arial Unicode MS" panose="020B0604020202020204" pitchFamily="34" charset="-128"/>
              </a:rPr>
              <a:t>setFilePath</a:t>
            </a:r>
            <a:r>
              <a:rPr lang="en-US" altLang="en-US" sz="2400" dirty="0">
                <a:latin typeface="Arial Unicode MS" panose="020B0604020202020204" pitchFamily="34" charset="-128"/>
              </a:rPr>
              <a:t>()</a:t>
            </a:r>
            <a:r>
              <a:rPr lang="en-US" altLang="en-US" sz="2400" dirty="0"/>
              <a:t> - Sets the video's file path</a:t>
            </a:r>
            <a:r>
              <a:rPr lang="en-US" altLang="en-US" sz="2400" dirty="0" smtClean="0"/>
              <a:t>.</a:t>
            </a:r>
          </a:p>
          <a:p>
            <a:pPr lvl="2" eaLnBrk="0" fontAlgn="base" hangingPunct="0">
              <a:spcBef>
                <a:spcPct val="0"/>
              </a:spcBef>
              <a:spcAft>
                <a:spcPct val="0"/>
              </a:spcAft>
              <a:buFontTx/>
              <a:buChar char="•"/>
            </a:pPr>
            <a:endParaRPr lang="en-US" altLang="en-US" sz="2400" dirty="0">
              <a:latin typeface="Arial" panose="020B0604020202020204" pitchFamily="34" charset="0"/>
            </a:endParaRPr>
          </a:p>
          <a:p>
            <a:pPr lvl="0" eaLnBrk="0" fontAlgn="base" hangingPunct="0">
              <a:spcBef>
                <a:spcPct val="0"/>
              </a:spcBef>
              <a:spcAft>
                <a:spcPct val="0"/>
              </a:spcAft>
              <a:buFontTx/>
              <a:buAutoNum type="arabicPeriod" startAt="5"/>
            </a:pPr>
            <a:r>
              <a:rPr lang="en-US" altLang="en-US" sz="2400" b="1" dirty="0" err="1">
                <a:latin typeface="Arial" panose="020B0604020202020204" pitchFamily="34" charset="0"/>
              </a:rPr>
              <a:t>VideoService</a:t>
            </a:r>
            <a:r>
              <a:rPr lang="en-US" altLang="en-US" sz="2400" dirty="0">
                <a:latin typeface="Arial" panose="020B0604020202020204" pitchFamily="34" charset="0"/>
              </a:rPr>
              <a:t>:</a:t>
            </a:r>
          </a:p>
          <a:p>
            <a:pPr lvl="1" eaLnBrk="0" fontAlgn="base" hangingPunct="0">
              <a:spcBef>
                <a:spcPct val="0"/>
              </a:spcBef>
              <a:spcAft>
                <a:spcPct val="0"/>
              </a:spcAft>
              <a:buFontTx/>
              <a:buChar char="•"/>
            </a:pPr>
            <a:r>
              <a:rPr lang="en-US" altLang="en-US" sz="2400" dirty="0">
                <a:latin typeface="Arial" panose="020B0604020202020204" pitchFamily="34" charset="0"/>
              </a:rPr>
              <a:t>Attributes:</a:t>
            </a:r>
          </a:p>
          <a:p>
            <a:pPr lvl="2" eaLnBrk="0" fontAlgn="base" hangingPunct="0">
              <a:spcBef>
                <a:spcPct val="0"/>
              </a:spcBef>
              <a:spcAft>
                <a:spcPct val="0"/>
              </a:spcAft>
              <a:buFontTx/>
              <a:buChar char="•"/>
            </a:pPr>
            <a:r>
              <a:rPr lang="en-US" altLang="en-US" sz="2400" dirty="0">
                <a:latin typeface="Arial Unicode MS" panose="020B0604020202020204" pitchFamily="34" charset="-128"/>
              </a:rPr>
              <a:t>videos: List</a:t>
            </a:r>
            <a:r>
              <a:rPr lang="en-US" altLang="en-US" sz="2400" dirty="0"/>
              <a:t> - A collection of uploaded videos.</a:t>
            </a:r>
            <a:endParaRPr lang="en-US" altLang="en-US" sz="2400" dirty="0">
              <a:latin typeface="Arial" panose="020B0604020202020204" pitchFamily="34" charset="0"/>
            </a:endParaRPr>
          </a:p>
          <a:p>
            <a:pPr lvl="1" eaLnBrk="0" fontAlgn="base" hangingPunct="0">
              <a:spcBef>
                <a:spcPct val="0"/>
              </a:spcBef>
              <a:spcAft>
                <a:spcPct val="0"/>
              </a:spcAft>
              <a:buFontTx/>
              <a:buChar char="•"/>
            </a:pPr>
            <a:r>
              <a:rPr lang="en-US" altLang="en-US" sz="2400" dirty="0">
                <a:latin typeface="Arial" panose="020B0604020202020204" pitchFamily="34" charset="0"/>
              </a:rPr>
              <a:t>Methods:</a:t>
            </a:r>
          </a:p>
          <a:p>
            <a:pPr lvl="2" eaLnBrk="0" fontAlgn="base" hangingPunct="0">
              <a:spcBef>
                <a:spcPct val="0"/>
              </a:spcBef>
              <a:spcAft>
                <a:spcPct val="0"/>
              </a:spcAft>
              <a:buFontTx/>
              <a:buChar char="•"/>
            </a:pPr>
            <a:r>
              <a:rPr lang="en-US" altLang="en-US" sz="2400" dirty="0" err="1">
                <a:latin typeface="Arial Unicode MS" panose="020B0604020202020204" pitchFamily="34" charset="-128"/>
              </a:rPr>
              <a:t>uploadVideo</a:t>
            </a:r>
            <a:r>
              <a:rPr lang="en-US" altLang="en-US" sz="2400" dirty="0">
                <a:latin typeface="Arial Unicode MS" panose="020B0604020202020204" pitchFamily="34" charset="-128"/>
              </a:rPr>
              <a:t>()</a:t>
            </a:r>
            <a:r>
              <a:rPr lang="en-US" altLang="en-US" sz="2400" dirty="0"/>
              <a:t> - Uploads a new video.</a:t>
            </a:r>
            <a:endParaRPr lang="en-US" altLang="en-US" sz="2400" dirty="0">
              <a:latin typeface="Arial" panose="020B0604020202020204" pitchFamily="34" charset="0"/>
            </a:endParaRPr>
          </a:p>
          <a:p>
            <a:pPr lvl="2" eaLnBrk="0" fontAlgn="base" hangingPunct="0">
              <a:spcBef>
                <a:spcPct val="0"/>
              </a:spcBef>
              <a:spcAft>
                <a:spcPct val="0"/>
              </a:spcAft>
              <a:buFontTx/>
              <a:buChar char="•"/>
            </a:pPr>
            <a:r>
              <a:rPr lang="en-US" altLang="en-US" sz="2400" dirty="0" err="1">
                <a:latin typeface="Arial Unicode MS" panose="020B0604020202020204" pitchFamily="34" charset="-128"/>
              </a:rPr>
              <a:t>getAllVideos</a:t>
            </a:r>
            <a:r>
              <a:rPr lang="en-US" altLang="en-US" sz="2400" dirty="0">
                <a:latin typeface="Arial Unicode MS" panose="020B0604020202020204" pitchFamily="34" charset="-128"/>
              </a:rPr>
              <a:t>()</a:t>
            </a:r>
            <a:r>
              <a:rPr lang="en-US" altLang="en-US" sz="2400" dirty="0"/>
              <a:t> - Retrieves all uploaded videos</a:t>
            </a:r>
            <a:r>
              <a:rPr lang="en-US" altLang="en-US" sz="2400" dirty="0" smtClean="0"/>
              <a:t>.</a:t>
            </a:r>
          </a:p>
          <a:p>
            <a:pPr lvl="2"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r>
              <a:rPr lang="en-US" altLang="en-US" sz="2400" b="1" dirty="0">
                <a:latin typeface="Arial" panose="020B0604020202020204" pitchFamily="34" charset="0"/>
              </a:rPr>
              <a:t>Relationship</a:t>
            </a:r>
            <a:r>
              <a:rPr lang="en-US" altLang="en-US" sz="2400" dirty="0">
                <a:latin typeface="Arial" panose="020B0604020202020204" pitchFamily="34" charset="0"/>
              </a:rPr>
              <a:t>: Depends on </a:t>
            </a:r>
            <a:r>
              <a:rPr lang="en-US" altLang="en-US" sz="2400" dirty="0">
                <a:latin typeface="Arial Unicode MS" panose="020B0604020202020204" pitchFamily="34" charset="-128"/>
              </a:rPr>
              <a:t>Video</a:t>
            </a:r>
            <a:r>
              <a:rPr lang="en-US" altLang="en-US" sz="2400" dirty="0" smtClean="0"/>
              <a:t>.</a:t>
            </a:r>
          </a:p>
          <a:p>
            <a:pPr lvl="1" eaLnBrk="0" fontAlgn="base" hangingPunct="0">
              <a:spcBef>
                <a:spcPct val="0"/>
              </a:spcBef>
              <a:spcAft>
                <a:spcPct val="0"/>
              </a:spcAft>
              <a:buFontTx/>
              <a:buChar char="•"/>
            </a:pPr>
            <a:endParaRPr lang="en-US" altLang="en-US" sz="2400" dirty="0"/>
          </a:p>
          <a:p>
            <a:pPr lvl="1" eaLnBrk="0" fontAlgn="base" hangingPunct="0">
              <a:spcBef>
                <a:spcPct val="0"/>
              </a:spcBef>
              <a:spcAft>
                <a:spcPct val="0"/>
              </a:spcAft>
              <a:buFontTx/>
              <a:buChar char="•"/>
            </a:pPr>
            <a:endParaRPr lang="en-US" altLang="en-US" sz="2400" dirty="0" smtClean="0"/>
          </a:p>
          <a:p>
            <a:pPr lvl="1" eaLnBrk="0" fontAlgn="base" hangingPunct="0">
              <a:spcBef>
                <a:spcPct val="0"/>
              </a:spcBef>
              <a:spcAft>
                <a:spcPct val="0"/>
              </a:spcAft>
              <a:buFontTx/>
              <a:buChar char="•"/>
            </a:pPr>
            <a:endParaRPr lang="en-US" altLang="en-US" sz="2400" dirty="0"/>
          </a:p>
          <a:p>
            <a:pPr lvl="1" eaLnBrk="0" fontAlgn="base" hangingPunct="0">
              <a:spcBef>
                <a:spcPct val="0"/>
              </a:spcBef>
              <a:spcAft>
                <a:spcPct val="0"/>
              </a:spcAft>
              <a:buFontTx/>
              <a:buChar char="•"/>
            </a:pPr>
            <a:endParaRPr lang="en-US" altLang="en-US" sz="2400" dirty="0"/>
          </a:p>
          <a:p>
            <a:pPr lvl="1" eaLnBrk="0" fontAlgn="base" hangingPunct="0">
              <a:spcBef>
                <a:spcPct val="0"/>
              </a:spcBef>
              <a:spcAft>
                <a:spcPct val="0"/>
              </a:spcAft>
              <a:buFontTx/>
              <a:buChar char="•"/>
            </a:pPr>
            <a:endParaRPr lang="en-US" altLang="en-US" sz="2400" dirty="0" smtClean="0"/>
          </a:p>
          <a:p>
            <a:pPr lvl="1" eaLnBrk="0" fontAlgn="base" hangingPunct="0">
              <a:spcBef>
                <a:spcPct val="0"/>
              </a:spcBef>
              <a:spcAft>
                <a:spcPct val="0"/>
              </a:spcAft>
              <a:buFontTx/>
              <a:buChar char="•"/>
            </a:pPr>
            <a:endParaRPr lang="en-US" altLang="en-US" sz="2400" dirty="0"/>
          </a:p>
          <a:p>
            <a:pPr lvl="1" eaLnBrk="0" fontAlgn="base" hangingPunct="0">
              <a:spcBef>
                <a:spcPct val="0"/>
              </a:spcBef>
              <a:spcAft>
                <a:spcPct val="0"/>
              </a:spcAft>
              <a:buFontTx/>
              <a:buChar char="•"/>
            </a:pPr>
            <a:endParaRPr lang="en-US" altLang="en-US" sz="2400" dirty="0" smtClean="0"/>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smtClean="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a:p>
            <a:pPr lvl="1" eaLnBrk="0" fontAlgn="base" hangingPunct="0">
              <a:spcBef>
                <a:spcPct val="0"/>
              </a:spcBef>
              <a:spcAft>
                <a:spcPct val="0"/>
              </a:spcAft>
              <a:buFontTx/>
              <a:buChar char="•"/>
            </a:pPr>
            <a:endParaRPr lang="en-US" altLang="en-US" sz="2400" dirty="0">
              <a:latin typeface="Arial" panose="020B0604020202020204" pitchFamily="34" charset="0"/>
            </a:endParaRPr>
          </a:p>
        </p:txBody>
      </p:sp>
      <p:sp>
        <p:nvSpPr>
          <p:cNvPr id="3" name="Rectangle 1"/>
          <p:cNvSpPr>
            <a:spLocks noChangeArrowheads="1"/>
          </p:cNvSpPr>
          <p:nvPr/>
        </p:nvSpPr>
        <p:spPr bwMode="auto">
          <a:xfrm>
            <a:off x="457200" y="6777501"/>
            <a:ext cx="1691640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Arial" panose="020B0604020202020204" pitchFamily="34" charset="0"/>
              </a:rPr>
              <a:t>Interfaces and Implementations:</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400" b="1" i="0" u="none" strike="noStrike" cap="none" normalizeH="0" baseline="0" dirty="0" smtClean="0">
                <a:ln>
                  <a:noFill/>
                </a:ln>
                <a:solidFill>
                  <a:schemeClr val="tx1"/>
                </a:solidFill>
                <a:effectLst/>
                <a:latin typeface="Arial" panose="020B0604020202020204" pitchFamily="34" charset="0"/>
              </a:rPr>
              <a:t>Strategy</a:t>
            </a:r>
            <a:r>
              <a:rPr kumimoji="0" lang="en-US" altLang="en-US" sz="2400" b="0" i="0" u="none" strike="noStrike" cap="none" normalizeH="0" baseline="0" dirty="0" smtClean="0">
                <a:ln>
                  <a:noFill/>
                </a:ln>
                <a:solidFill>
                  <a:schemeClr val="tx1"/>
                </a:solidFill>
                <a:effectLst/>
                <a:latin typeface="Arial" panose="020B0604020202020204" pitchFamily="34" charset="0"/>
              </a:rPr>
              <a:t> (Interface):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err="1" smtClean="0">
                <a:ln>
                  <a:noFill/>
                </a:ln>
                <a:solidFill>
                  <a:schemeClr val="tx1"/>
                </a:solidFill>
                <a:effectLst/>
                <a:latin typeface="Arial" panose="020B0604020202020204" pitchFamily="34" charset="0"/>
              </a:rPr>
              <a:t>Method:</a:t>
            </a:r>
            <a:r>
              <a:rPr kumimoji="0" lang="en-US" altLang="en-US" sz="2400" b="0" i="0" u="none" strike="noStrike" cap="none" normalizeH="0" baseline="0" dirty="0" err="1" smtClean="0">
                <a:ln>
                  <a:noFill/>
                </a:ln>
                <a:solidFill>
                  <a:schemeClr val="tx1"/>
                </a:solidFill>
                <a:effectLst/>
                <a:latin typeface="Arial Unicode MS" panose="020B0604020202020204" pitchFamily="34" charset="-128"/>
              </a:rPr>
              <a:t>execute</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t>
            </a:r>
            <a:r>
              <a:rPr kumimoji="0" lang="en-US" altLang="en-US" sz="2400" b="0" i="0" u="none" strike="noStrike" cap="none" normalizeH="0" baseline="0" dirty="0" smtClean="0">
                <a:ln>
                  <a:noFill/>
                </a:ln>
                <a:solidFill>
                  <a:schemeClr val="tx1"/>
                </a:solidFill>
                <a:effectLst/>
              </a:rPr>
              <a:t> - Defines a strategy operation.</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400" b="1" i="0" u="none" strike="noStrike" cap="none" normalizeH="0" baseline="0" dirty="0" err="1" smtClean="0">
                <a:ln>
                  <a:noFill/>
                </a:ln>
                <a:solidFill>
                  <a:schemeClr val="tx1"/>
                </a:solidFill>
                <a:effectLst/>
                <a:latin typeface="Arial" panose="020B0604020202020204" pitchFamily="34" charset="0"/>
              </a:rPr>
              <a:t>ConcreteStrategyA</a:t>
            </a:r>
            <a:r>
              <a:rPr kumimoji="0" lang="en-US" altLang="en-US" sz="2400" b="0" i="0" u="none" strike="noStrike" cap="none" normalizeH="0" baseline="0" dirty="0" smtClean="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Implements the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Strategy</a:t>
            </a:r>
            <a:r>
              <a:rPr kumimoji="0" lang="en-US" altLang="en-US" sz="2400" b="0" i="0" u="none" strike="noStrike" cap="none" normalizeH="0" baseline="0" dirty="0" smtClean="0">
                <a:ln>
                  <a:noFill/>
                </a:ln>
                <a:solidFill>
                  <a:schemeClr val="tx1"/>
                </a:solidFill>
                <a:effectLst/>
              </a:rPr>
              <a:t> interface.</a:t>
            </a: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smtClean="0">
                <a:ln>
                  <a:noFill/>
                </a:ln>
                <a:solidFill>
                  <a:schemeClr val="tx1"/>
                </a:solidFill>
                <a:effectLst/>
                <a:latin typeface="Arial" panose="020B0604020202020204" pitchFamily="34" charset="0"/>
              </a:rPr>
              <a:t>Provides a specific implementation for the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execute()</a:t>
            </a:r>
            <a:r>
              <a:rPr kumimoji="0" lang="en-US" altLang="en-US" sz="2400" b="0" i="0" u="none" strike="noStrike" cap="none" normalizeH="0" baseline="0" dirty="0" smtClean="0">
                <a:ln>
                  <a:noFill/>
                </a:ln>
                <a:solidFill>
                  <a:schemeClr val="tx1"/>
                </a:solidFill>
                <a:effectLst/>
              </a:rPr>
              <a:t> method.</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078906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txBody>
            <a:bodyPr/>
            <a:lstStyle/>
            <a:p>
              <a:r>
                <a:rPr lang="en-US" sz="4400" b="1" dirty="0" smtClean="0"/>
                <a:t>   Use Case Diagram</a:t>
              </a:r>
              <a:endParaRPr lang="en-US" sz="4400" b="1" dirty="0"/>
            </a:p>
          </p:txBody>
        </p:sp>
      </p:grpSp>
      <p:sp>
        <p:nvSpPr>
          <p:cNvPr id="2" name="Rectangle 1"/>
          <p:cNvSpPr/>
          <p:nvPr/>
        </p:nvSpPr>
        <p:spPr>
          <a:xfrm>
            <a:off x="154674" y="952500"/>
            <a:ext cx="18059400" cy="11018401"/>
          </a:xfrm>
          <a:prstGeom prst="rect">
            <a:avLst/>
          </a:prstGeom>
        </p:spPr>
        <p:txBody>
          <a:bodyPr wrap="square">
            <a:spAutoFit/>
          </a:bodyPr>
          <a:lstStyle/>
          <a:p>
            <a:r>
              <a:rPr lang="en-US" sz="2800" dirty="0" smtClean="0"/>
              <a:t>The </a:t>
            </a:r>
            <a:r>
              <a:rPr lang="en-US" sz="2800" b="1" dirty="0" smtClean="0"/>
              <a:t>Diagram</a:t>
            </a:r>
            <a:r>
              <a:rPr lang="en-US" sz="2800" dirty="0" smtClean="0"/>
              <a:t> </a:t>
            </a:r>
            <a:r>
              <a:rPr lang="en-US" sz="2800" dirty="0"/>
              <a:t>visually represents system functionalities by showing interactions between users (actors) and system features (use cases). It helps in understanding user requirements and system behavior at a high level.</a:t>
            </a:r>
            <a:endParaRPr lang="en-US" sz="2800" dirty="0" smtClean="0"/>
          </a:p>
          <a:p>
            <a:endParaRPr lang="en-US" sz="2400"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a:p>
        </p:txBody>
      </p:sp>
      <p:sp>
        <p:nvSpPr>
          <p:cNvPr id="6" name="Rectangle 2"/>
          <p:cNvSpPr>
            <a:spLocks noChangeArrowheads="1"/>
          </p:cNvSpPr>
          <p:nvPr/>
        </p:nvSpPr>
        <p:spPr bwMode="auto">
          <a:xfrm>
            <a:off x="230874" y="2344697"/>
            <a:ext cx="17983200" cy="72943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Actors</a:t>
            </a:r>
            <a:r>
              <a:rPr kumimoji="0" lang="en-US" altLang="en-US" sz="2400" b="0" i="0" u="none" strike="noStrike" cap="none" normalizeH="0" baseline="0" dirty="0" smtClean="0">
                <a:ln>
                  <a:noFill/>
                </a:ln>
                <a:solidFill>
                  <a:schemeClr val="tx1"/>
                </a:solidFill>
                <a:effectLst/>
                <a:latin typeface="Arial" panose="020B0604020202020204" pitchFamily="34" charset="0"/>
              </a:rPr>
              <a:t>:</a:t>
            </a:r>
            <a:r>
              <a:rPr kumimoji="0" lang="en-US" altLang="en-US" sz="2400" b="0" i="0" u="none" strike="noStrike" cap="none" normalizeH="0" dirty="0" smtClean="0">
                <a:ln>
                  <a:noFill/>
                </a:ln>
                <a:solidFill>
                  <a:schemeClr val="tx1"/>
                </a:solidFill>
                <a:effectLst/>
                <a:latin typeface="Arial" panose="020B0604020202020204" pitchFamily="34" charset="0"/>
              </a:rPr>
              <a:t> </a:t>
            </a:r>
            <a:r>
              <a:rPr kumimoji="0" lang="en-US" altLang="en-US" sz="2400" b="0" i="0" u="none" strike="noStrike" cap="none" normalizeH="0" baseline="0" dirty="0" smtClean="0">
                <a:ln>
                  <a:noFill/>
                </a:ln>
                <a:solidFill>
                  <a:schemeClr val="tx1"/>
                </a:solidFill>
                <a:effectLst/>
                <a:latin typeface="Arial" panose="020B0604020202020204" pitchFamily="34" charset="0"/>
              </a:rPr>
              <a:t>External entities interacting with the system.</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Primary Actors</a:t>
            </a:r>
            <a:r>
              <a:rPr kumimoji="0" lang="en-US" altLang="en-US" sz="2400" b="0" i="0" u="none" strike="noStrike" cap="none" normalizeH="0" baseline="0" dirty="0" smtClean="0">
                <a:ln>
                  <a:noFill/>
                </a:ln>
                <a:solidFill>
                  <a:schemeClr val="tx1"/>
                </a:solidFill>
                <a:effectLst/>
                <a:latin typeface="Arial" panose="020B0604020202020204" pitchFamily="34" charset="0"/>
              </a:rPr>
              <a:t>: Users of the system (e.g., Registered User, Guest User).</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Secondary Actors</a:t>
            </a:r>
            <a:r>
              <a:rPr kumimoji="0" lang="en-US" altLang="en-US" sz="2400" b="0" i="0" u="none" strike="noStrike" cap="none" normalizeH="0" baseline="0" dirty="0" smtClean="0">
                <a:ln>
                  <a:noFill/>
                </a:ln>
                <a:solidFill>
                  <a:schemeClr val="tx1"/>
                </a:solidFill>
                <a:effectLst/>
                <a:latin typeface="Arial" panose="020B0604020202020204" pitchFamily="34" charset="0"/>
              </a:rPr>
              <a:t>: External systems or services interacting with the platform (e.g., Payment Gateway, Notification Service).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Use </a:t>
            </a:r>
            <a:r>
              <a:rPr kumimoji="0" lang="en-US" altLang="en-US" sz="2400" b="1" i="0" u="none" strike="noStrike" cap="none" normalizeH="0" baseline="0" dirty="0" err="1" smtClean="0">
                <a:ln>
                  <a:noFill/>
                </a:ln>
                <a:solidFill>
                  <a:schemeClr val="tx1"/>
                </a:solidFill>
                <a:effectLst/>
                <a:latin typeface="Arial" panose="020B0604020202020204" pitchFamily="34" charset="0"/>
              </a:rPr>
              <a:t>Cases</a:t>
            </a:r>
            <a:r>
              <a:rPr kumimoji="0" lang="en-US" altLang="en-US" sz="2400" b="0" i="0" u="none" strike="noStrike" cap="none" normalizeH="0" baseline="0" dirty="0" err="1" smtClean="0">
                <a:ln>
                  <a:noFill/>
                </a:ln>
                <a:solidFill>
                  <a:schemeClr val="tx1"/>
                </a:solidFill>
                <a:effectLst/>
                <a:latin typeface="Arial" panose="020B0604020202020204" pitchFamily="34" charset="0"/>
              </a:rPr>
              <a:t>:Represent</a:t>
            </a:r>
            <a:r>
              <a:rPr kumimoji="0" lang="en-US" altLang="en-US" sz="2400" b="0" i="0" u="none" strike="noStrike" cap="none" normalizeH="0" baseline="0" dirty="0" smtClean="0">
                <a:ln>
                  <a:noFill/>
                </a:ln>
                <a:solidFill>
                  <a:schemeClr val="tx1"/>
                </a:solidFill>
                <a:effectLst/>
                <a:latin typeface="Arial" panose="020B0604020202020204" pitchFamily="34" charset="0"/>
              </a:rPr>
              <a:t> the functional requirements or tasks performed by the system (e.g., Upload Video, View Feed, Like Video</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smtClean="0">
                <a:ln>
                  <a:noFill/>
                </a:ln>
                <a:solidFill>
                  <a:schemeClr val="tx1"/>
                </a:solidFill>
                <a:effectLst/>
                <a:latin typeface="Arial" panose="020B0604020202020204" pitchFamily="34" charset="0"/>
              </a:rPr>
              <a:t>Association</a:t>
            </a:r>
            <a:r>
              <a:rPr kumimoji="0" lang="en-US" altLang="en-US" sz="2400" b="0" i="0" u="none" strike="noStrike" cap="none" normalizeH="0" baseline="0" dirty="0" smtClean="0">
                <a:ln>
                  <a:noFill/>
                </a:ln>
                <a:solidFill>
                  <a:schemeClr val="tx1"/>
                </a:solidFill>
                <a:effectLst/>
                <a:latin typeface="Arial" panose="020B0604020202020204" pitchFamily="34" charset="0"/>
              </a:rPr>
              <a:t>: Links between actors and use cases (e.g., User interacts with Upload Video).</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Include</a:t>
            </a:r>
            <a:r>
              <a:rPr kumimoji="0" lang="en-US" altLang="en-US" sz="2400" b="0" i="0" u="none" strike="noStrike" cap="none" normalizeH="0" baseline="0" dirty="0" smtClean="0">
                <a:ln>
                  <a:noFill/>
                </a:ln>
                <a:solidFill>
                  <a:schemeClr val="tx1"/>
                </a:solidFill>
                <a:effectLst/>
                <a:latin typeface="Arial" panose="020B0604020202020204" pitchFamily="34" charset="0"/>
              </a:rPr>
              <a:t>: Represents a mandatory sub-use case (e.g.,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Authenticate</a:t>
            </a:r>
            <a:r>
              <a:rPr kumimoji="0" lang="en-US" altLang="en-US" sz="2400" b="0" i="0" u="none" strike="noStrike" cap="none" normalizeH="0" baseline="0" dirty="0" smtClean="0">
                <a:ln>
                  <a:noFill/>
                </a:ln>
                <a:solidFill>
                  <a:schemeClr val="tx1"/>
                </a:solidFill>
                <a:effectLst/>
              </a:rPr>
              <a:t> is included in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Login</a:t>
            </a:r>
            <a:r>
              <a:rPr kumimoji="0" lang="en-US" altLang="en-US" sz="2400" b="0" i="0" u="none" strike="noStrike" cap="none" normalizeH="0" baseline="0" dirty="0" smtClean="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smtClean="0">
                <a:ln>
                  <a:noFill/>
                </a:ln>
                <a:solidFill>
                  <a:schemeClr val="tx1"/>
                </a:solidFill>
                <a:effectLst/>
                <a:latin typeface="Arial" panose="020B0604020202020204" pitchFamily="34" charset="0"/>
              </a:rPr>
              <a:t>Extend</a:t>
            </a:r>
            <a:r>
              <a:rPr kumimoji="0" lang="en-US" altLang="en-US" sz="2400" b="0" i="0" u="none" strike="noStrike" cap="none" normalizeH="0" baseline="0" dirty="0" smtClean="0">
                <a:ln>
                  <a:noFill/>
                </a:ln>
                <a:solidFill>
                  <a:schemeClr val="tx1"/>
                </a:solidFill>
                <a:effectLst/>
                <a:latin typeface="Arial" panose="020B0604020202020204" pitchFamily="34" charset="0"/>
              </a:rPr>
              <a:t>: Represents optional behavior (e.g.,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Share Video</a:t>
            </a:r>
            <a:r>
              <a:rPr kumimoji="0" lang="en-US" altLang="en-US" sz="2400" b="0" i="0" u="none" strike="noStrike" cap="none" normalizeH="0" baseline="0" dirty="0" smtClean="0">
                <a:ln>
                  <a:noFill/>
                </a:ln>
                <a:solidFill>
                  <a:schemeClr val="tx1"/>
                </a:solidFill>
                <a:effectLst/>
              </a:rPr>
              <a:t> extends </a:t>
            </a:r>
            <a:r>
              <a:rPr kumimoji="0" lang="en-US" altLang="en-US" sz="2400" b="0" i="0" u="none" strike="noStrike" cap="none" normalizeH="0" baseline="0" dirty="0" smtClean="0">
                <a:ln>
                  <a:noFill/>
                </a:ln>
                <a:solidFill>
                  <a:schemeClr val="tx1"/>
                </a:solidFill>
                <a:effectLst/>
                <a:latin typeface="Arial Unicode MS" panose="020B0604020202020204" pitchFamily="34" charset="-128"/>
              </a:rPr>
              <a:t>View Video</a:t>
            </a:r>
            <a:r>
              <a:rPr kumimoji="0" lang="en-US" altLang="en-US" sz="2400" b="0" i="0" u="none" strike="noStrike" cap="none" normalizeH="0" baseline="0" dirty="0" smtClean="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2052" name="Picture 4"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0600" y="7962900"/>
            <a:ext cx="7496175" cy="2230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52895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2" name="Rectangle 1"/>
          <p:cNvSpPr/>
          <p:nvPr/>
        </p:nvSpPr>
        <p:spPr>
          <a:xfrm>
            <a:off x="0" y="0"/>
            <a:ext cx="18059400" cy="13326725"/>
          </a:xfrm>
          <a:prstGeom prst="rect">
            <a:avLst/>
          </a:prstGeom>
        </p:spPr>
        <p:txBody>
          <a:bodyPr wrap="square">
            <a:spAutoFit/>
          </a:bodyPr>
          <a:lstStyle/>
          <a:p>
            <a:r>
              <a:rPr lang="en-US" sz="4000" b="1" dirty="0"/>
              <a:t>Interaction Diagram </a:t>
            </a:r>
          </a:p>
          <a:p>
            <a:r>
              <a:rPr lang="en-US" sz="2400" dirty="0"/>
              <a:t>Interaction diagrams show how objects in the system interact with each </a:t>
            </a:r>
            <a:r>
              <a:rPr lang="en-US" sz="2400" dirty="0" smtClean="0"/>
              <a:t>other. These </a:t>
            </a:r>
            <a:r>
              <a:rPr lang="en-US" sz="2400" dirty="0"/>
              <a:t>diagrams emphasize the </a:t>
            </a:r>
            <a:r>
              <a:rPr lang="en-US" sz="2400" dirty="0" smtClean="0"/>
              <a:t>dynamic behavior </a:t>
            </a:r>
            <a:r>
              <a:rPr lang="en-US" sz="2400" dirty="0"/>
              <a:t>of the system during specific scenarios. They are </a:t>
            </a:r>
            <a:r>
              <a:rPr lang="en-US" sz="2400" dirty="0" smtClean="0"/>
              <a:t>particularly </a:t>
            </a:r>
            <a:r>
              <a:rPr lang="en-US" sz="2400" dirty="0"/>
              <a:t>useful for illustrating </a:t>
            </a:r>
            <a:r>
              <a:rPr lang="en-US" sz="2400" b="1" dirty="0"/>
              <a:t>how use cases are realized</a:t>
            </a:r>
            <a:r>
              <a:rPr lang="en-US" sz="2400" dirty="0"/>
              <a:t> in the system's architecture.</a:t>
            </a:r>
          </a:p>
          <a:p>
            <a:r>
              <a:rPr lang="en-US" sz="2400" dirty="0"/>
              <a:t>There are three main types of interaction diagrams</a:t>
            </a:r>
            <a:r>
              <a:rPr lang="en-US" sz="2400" dirty="0" smtClean="0"/>
              <a:t>:</a:t>
            </a:r>
          </a:p>
          <a:p>
            <a:endParaRPr lang="en-US" sz="2400" dirty="0"/>
          </a:p>
          <a:p>
            <a:pPr>
              <a:buFont typeface="+mj-lt"/>
              <a:buAutoNum type="arabicPeriod"/>
            </a:pPr>
            <a:r>
              <a:rPr lang="en-US" sz="2400" b="1" dirty="0"/>
              <a:t>Sequence Diagram</a:t>
            </a:r>
            <a:r>
              <a:rPr lang="en-US" sz="2400" dirty="0"/>
              <a:t> - Focuses on the time-ordered interaction between objects</a:t>
            </a:r>
            <a:r>
              <a:rPr lang="en-US" sz="2400" dirty="0" smtClean="0"/>
              <a:t>.</a:t>
            </a:r>
          </a:p>
          <a:p>
            <a:pPr>
              <a:buFont typeface="+mj-lt"/>
              <a:buAutoNum type="arabicPeriod"/>
            </a:pPr>
            <a:endParaRPr lang="en-US" sz="2400" dirty="0"/>
          </a:p>
          <a:p>
            <a:pPr>
              <a:buFont typeface="+mj-lt"/>
              <a:buAutoNum type="arabicPeriod"/>
            </a:pPr>
            <a:r>
              <a:rPr lang="en-US" sz="2400" b="1" dirty="0"/>
              <a:t>Collaboration Diagram (Communication Diagram)</a:t>
            </a:r>
            <a:r>
              <a:rPr lang="en-US" sz="2400" dirty="0"/>
              <a:t> - Focuses on object relationships and message flow</a:t>
            </a:r>
            <a:r>
              <a:rPr lang="en-US" sz="2400" dirty="0" smtClean="0"/>
              <a:t>.</a:t>
            </a:r>
          </a:p>
          <a:p>
            <a:pPr>
              <a:buFont typeface="+mj-lt"/>
              <a:buAutoNum type="arabicPeriod"/>
            </a:pPr>
            <a:endParaRPr lang="en-US" sz="2400" dirty="0" smtClean="0"/>
          </a:p>
          <a:p>
            <a:r>
              <a:rPr lang="en-US" sz="2400" b="1" dirty="0" smtClean="0"/>
              <a:t>3.Timing </a:t>
            </a:r>
            <a:r>
              <a:rPr lang="en-US" sz="2400" b="1" dirty="0"/>
              <a:t>Diagram</a:t>
            </a:r>
            <a:r>
              <a:rPr lang="en-US" sz="2400" dirty="0"/>
              <a:t> - Focuses on object state changes over time</a:t>
            </a:r>
            <a:r>
              <a:rPr lang="en-US" sz="2400" dirty="0" smtClean="0"/>
              <a:t>.</a:t>
            </a:r>
          </a:p>
          <a:p>
            <a:endParaRPr lang="en-US" sz="2400" dirty="0"/>
          </a:p>
          <a:p>
            <a:r>
              <a:rPr lang="en-US" sz="2400" dirty="0"/>
              <a:t>For a </a:t>
            </a:r>
            <a:r>
              <a:rPr lang="en-US" sz="2400" b="1" dirty="0"/>
              <a:t>Short Video Platform (</a:t>
            </a:r>
            <a:r>
              <a:rPr lang="en-US" sz="2400" b="1" dirty="0" err="1"/>
              <a:t>TikTok</a:t>
            </a:r>
            <a:r>
              <a:rPr lang="en-US" sz="2400" b="1" dirty="0"/>
              <a:t> Clone)</a:t>
            </a:r>
            <a:r>
              <a:rPr lang="en-US" sz="2400" dirty="0"/>
              <a:t>, interaction diagrams can be used to represent scenarios like </a:t>
            </a:r>
            <a:r>
              <a:rPr lang="en-US" sz="2400" b="1" dirty="0"/>
              <a:t>uploading a video</a:t>
            </a:r>
            <a:r>
              <a:rPr lang="en-US" sz="2400" dirty="0"/>
              <a:t>, </a:t>
            </a:r>
            <a:r>
              <a:rPr lang="en-US" sz="2400" b="1" dirty="0"/>
              <a:t>viewing a feed</a:t>
            </a:r>
            <a:r>
              <a:rPr lang="en-US" sz="2400" dirty="0"/>
              <a:t>, </a:t>
            </a:r>
            <a:r>
              <a:rPr lang="en-US" sz="2400" b="1" dirty="0"/>
              <a:t>liking/commenting on a video</a:t>
            </a:r>
            <a:r>
              <a:rPr lang="en-US" sz="2400" dirty="0"/>
              <a:t>, etc.</a:t>
            </a:r>
          </a:p>
          <a:p>
            <a:pPr>
              <a:buFont typeface="+mj-lt"/>
              <a:buAutoNum type="arabicPeriod"/>
            </a:pPr>
            <a:endParaRPr lang="en-US" sz="2800" dirty="0" smtClean="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a:p>
            <a:pPr>
              <a:buFont typeface="+mj-lt"/>
              <a:buAutoNum type="arabicPeriod"/>
            </a:pPr>
            <a:endParaRPr lang="en-US" dirty="0" smtClean="0"/>
          </a:p>
          <a:p>
            <a:pPr>
              <a:buFont typeface="+mj-lt"/>
              <a:buAutoNum type="arabicPeriod"/>
            </a:pPr>
            <a:endParaRPr lang="en-US" dirty="0"/>
          </a:p>
        </p:txBody>
      </p:sp>
      <p:pic>
        <p:nvPicPr>
          <p:cNvPr id="1026" name="Picture 2"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9200" y="4925136"/>
            <a:ext cx="7315200" cy="533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030164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pic>
        <p:nvPicPr>
          <p:cNvPr id="3074" name="Picture 2"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44400" y="0"/>
            <a:ext cx="59436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52400" y="1638300"/>
            <a:ext cx="12039600" cy="10033516"/>
          </a:xfrm>
          <a:prstGeom prst="rect">
            <a:avLst/>
          </a:prstGeom>
        </p:spPr>
        <p:txBody>
          <a:bodyPr wrap="square">
            <a:spAutoFit/>
          </a:bodyPr>
          <a:lstStyle/>
          <a:p>
            <a:r>
              <a:rPr lang="en-US" sz="3200" dirty="0"/>
              <a:t>A </a:t>
            </a:r>
            <a:r>
              <a:rPr lang="en-US" sz="3200" b="1" dirty="0"/>
              <a:t>State Chart </a:t>
            </a:r>
            <a:r>
              <a:rPr lang="en-US" sz="3200" b="1" dirty="0" smtClean="0"/>
              <a:t>Diagram</a:t>
            </a:r>
            <a:r>
              <a:rPr lang="en-US" sz="3200" dirty="0" smtClean="0"/>
              <a:t> </a:t>
            </a:r>
            <a:r>
              <a:rPr lang="en-US" sz="3200" dirty="0"/>
              <a:t>shows how an object changes states in response to events or actions. Each state represents a condition, and transitions indicate movement between states. It’s useful for understanding the behavior of dynamic systems, like a video moving from "Uploading" to "Published" or "Failed</a:t>
            </a:r>
            <a:r>
              <a:rPr lang="en-US" sz="3200" dirty="0" smtClean="0"/>
              <a:t>.“</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p:txBody>
      </p:sp>
      <p:sp>
        <p:nvSpPr>
          <p:cNvPr id="3" name="Rectangle 2"/>
          <p:cNvSpPr/>
          <p:nvPr/>
        </p:nvSpPr>
        <p:spPr>
          <a:xfrm>
            <a:off x="457200" y="218986"/>
            <a:ext cx="9144000" cy="707886"/>
          </a:xfrm>
          <a:prstGeom prst="rect">
            <a:avLst/>
          </a:prstGeom>
        </p:spPr>
        <p:txBody>
          <a:bodyPr>
            <a:spAutoFit/>
          </a:bodyPr>
          <a:lstStyle/>
          <a:p>
            <a:r>
              <a:rPr lang="en-US" sz="4000" dirty="0" smtClean="0"/>
              <a:t> </a:t>
            </a:r>
            <a:r>
              <a:rPr lang="en-US" sz="4000" b="1" dirty="0"/>
              <a:t>State Chart </a:t>
            </a:r>
            <a:r>
              <a:rPr lang="en-US" sz="4000" b="1" dirty="0" smtClean="0"/>
              <a:t>Diagram</a:t>
            </a:r>
            <a:endParaRPr lang="en-US" sz="4000" dirty="0"/>
          </a:p>
        </p:txBody>
      </p:sp>
      <p:sp>
        <p:nvSpPr>
          <p:cNvPr id="6" name="Rectangle 3"/>
          <p:cNvSpPr>
            <a:spLocks noChangeArrowheads="1"/>
          </p:cNvSpPr>
          <p:nvPr/>
        </p:nvSpPr>
        <p:spPr bwMode="auto">
          <a:xfrm>
            <a:off x="152400" y="4457700"/>
            <a:ext cx="11658600" cy="70480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Uploaded</a:t>
            </a:r>
            <a:r>
              <a:rPr kumimoji="0" lang="en-US" altLang="en-US" sz="2800" b="0" i="0" u="none" strike="noStrike" cap="none" normalizeH="0" baseline="0" dirty="0" smtClean="0">
                <a:ln>
                  <a:noFill/>
                </a:ln>
                <a:solidFill>
                  <a:schemeClr val="tx1"/>
                </a:solidFill>
                <a:effectLst/>
                <a:latin typeface="Arial" panose="020B0604020202020204" pitchFamily="34" charset="0"/>
              </a:rPr>
              <a:t>: The video has been successfully uploaded to the platform and is awaiting processing.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Processed</a:t>
            </a:r>
            <a:r>
              <a:rPr kumimoji="0" lang="en-US" altLang="en-US" sz="2800" b="0" i="0" u="none" strike="noStrike" cap="none" normalizeH="0" baseline="0" dirty="0" smtClean="0">
                <a:ln>
                  <a:noFill/>
                </a:ln>
                <a:solidFill>
                  <a:schemeClr val="tx1"/>
                </a:solidFill>
                <a:effectLst/>
                <a:latin typeface="Arial" panose="020B0604020202020204" pitchFamily="34" charset="0"/>
              </a:rPr>
              <a:t>: The video has been transcoded or analyzed and is ready for publishing.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Published</a:t>
            </a:r>
            <a:r>
              <a:rPr kumimoji="0" lang="en-US" altLang="en-US" sz="2800" b="0" i="0" u="none" strike="noStrike" cap="none" normalizeH="0" baseline="0" dirty="0" smtClean="0">
                <a:ln>
                  <a:noFill/>
                </a:ln>
                <a:solidFill>
                  <a:schemeClr val="tx1"/>
                </a:solidFill>
                <a:effectLst/>
                <a:latin typeface="Arial" panose="020B0604020202020204" pitchFamily="34" charset="0"/>
              </a:rPr>
              <a:t>: The video is live and available for users to view on the platform.</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Archived</a:t>
            </a:r>
            <a:r>
              <a:rPr kumimoji="0" lang="en-US" altLang="en-US" sz="2800" b="0" i="0" u="none" strike="noStrike" cap="none" normalizeH="0" baseline="0" dirty="0" smtClean="0">
                <a:ln>
                  <a:noFill/>
                </a:ln>
                <a:solidFill>
                  <a:schemeClr val="tx1"/>
                </a:solidFill>
                <a:effectLst/>
                <a:latin typeface="Arial" panose="020B0604020202020204" pitchFamily="34" charset="0"/>
              </a:rPr>
              <a:t>: The video is no longer active but is stored for record-keeping or future reference.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0061191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2" name="Rectangle 1"/>
          <p:cNvSpPr/>
          <p:nvPr/>
        </p:nvSpPr>
        <p:spPr>
          <a:xfrm>
            <a:off x="283191" y="1556890"/>
            <a:ext cx="12801600" cy="2369880"/>
          </a:xfrm>
          <a:prstGeom prst="rect">
            <a:avLst/>
          </a:prstGeom>
        </p:spPr>
        <p:txBody>
          <a:bodyPr wrap="square">
            <a:spAutoFit/>
          </a:bodyPr>
          <a:lstStyle/>
          <a:p>
            <a:r>
              <a:rPr lang="en-US" sz="2800" dirty="0"/>
              <a:t>An </a:t>
            </a:r>
            <a:r>
              <a:rPr lang="en-US" sz="2800" b="1" dirty="0"/>
              <a:t>Activity Diagram</a:t>
            </a:r>
            <a:r>
              <a:rPr lang="en-US" sz="2800" dirty="0"/>
              <a:t> shows the step-by-step workflow of a process or system. It highlights the sequence of actions, decisions, and parallel flows, making it useful for visualizing tasks like video uploads or user interactions. This diagram helps in understanding process flow and </a:t>
            </a:r>
            <a:r>
              <a:rPr lang="en-US" sz="2800" dirty="0" smtClean="0"/>
              <a:t>identifying</a:t>
            </a:r>
          </a:p>
          <a:p>
            <a:endParaRPr lang="en-US" dirty="0"/>
          </a:p>
          <a:p>
            <a:endParaRPr lang="en-US" dirty="0"/>
          </a:p>
        </p:txBody>
      </p:sp>
      <p:pic>
        <p:nvPicPr>
          <p:cNvPr id="4098" name="Picture 2" descr="PlantUML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58800" y="0"/>
            <a:ext cx="50292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268406" y="419100"/>
            <a:ext cx="9144000" cy="707886"/>
          </a:xfrm>
          <a:prstGeom prst="rect">
            <a:avLst/>
          </a:prstGeom>
        </p:spPr>
        <p:txBody>
          <a:bodyPr>
            <a:spAutoFit/>
          </a:bodyPr>
          <a:lstStyle/>
          <a:p>
            <a:r>
              <a:rPr lang="en-US" sz="4000" dirty="0" smtClean="0"/>
              <a:t> </a:t>
            </a:r>
            <a:r>
              <a:rPr lang="en-US" sz="4000" b="1" dirty="0"/>
              <a:t>Activity </a:t>
            </a:r>
            <a:r>
              <a:rPr lang="en-US" sz="4000" b="1" dirty="0" smtClean="0"/>
              <a:t>Diagram</a:t>
            </a:r>
            <a:endParaRPr lang="en-US" sz="4000" dirty="0"/>
          </a:p>
        </p:txBody>
      </p:sp>
      <p:sp>
        <p:nvSpPr>
          <p:cNvPr id="6" name="Rectangle 5"/>
          <p:cNvSpPr>
            <a:spLocks noChangeArrowheads="1"/>
          </p:cNvSpPr>
          <p:nvPr/>
        </p:nvSpPr>
        <p:spPr bwMode="auto">
          <a:xfrm>
            <a:off x="280916" y="4182781"/>
            <a:ext cx="12536606" cy="6555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User selects a video file</a:t>
            </a:r>
            <a:r>
              <a:rPr kumimoji="0" lang="en-US" altLang="en-US" sz="2800" b="0" i="0" u="none" strike="noStrike" cap="none" normalizeH="0" baseline="0" dirty="0" smtClean="0">
                <a:ln>
                  <a:noFill/>
                </a:ln>
                <a:solidFill>
                  <a:schemeClr val="tx1"/>
                </a:solidFill>
                <a:effectLst/>
                <a:latin typeface="Arial" panose="020B0604020202020204" pitchFamily="34" charset="0"/>
              </a:rPr>
              <a:t>: The user chooses a video file from their device to upload to the platform.</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Video is uploaded</a:t>
            </a:r>
            <a:r>
              <a:rPr kumimoji="0" lang="en-US" altLang="en-US" sz="2800" b="0" i="0" u="none" strike="noStrike" cap="none" normalizeH="0" baseline="0" dirty="0" smtClean="0">
                <a:ln>
                  <a:noFill/>
                </a:ln>
                <a:solidFill>
                  <a:schemeClr val="tx1"/>
                </a:solidFill>
                <a:effectLst/>
                <a:latin typeface="Arial" panose="020B0604020202020204" pitchFamily="34" charset="0"/>
              </a:rPr>
              <a:t>: The selected video file is transferred to the platform's server for further processing.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Processing is done</a:t>
            </a:r>
            <a:r>
              <a:rPr kumimoji="0" lang="en-US" altLang="en-US" sz="2800" b="0" i="0" u="none" strike="noStrike" cap="none" normalizeH="0" baseline="0" dirty="0" smtClean="0">
                <a:ln>
                  <a:noFill/>
                </a:ln>
                <a:solidFill>
                  <a:schemeClr val="tx1"/>
                </a:solidFill>
                <a:effectLst/>
                <a:latin typeface="Arial" panose="020B0604020202020204" pitchFamily="34" charset="0"/>
              </a:rPr>
              <a:t>: The platform processes the uploaded video, such as encoding or resizing, to make it ready for publishing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smtClean="0">
                <a:ln>
                  <a:noFill/>
                </a:ln>
                <a:solidFill>
                  <a:schemeClr val="tx1"/>
                </a:solidFill>
                <a:effectLst/>
                <a:latin typeface="Arial" panose="020B0604020202020204" pitchFamily="34" charset="0"/>
              </a:rPr>
              <a:t>Notification is sent</a:t>
            </a:r>
            <a:r>
              <a:rPr kumimoji="0" lang="en-US" altLang="en-US" sz="2800" b="0" i="0" u="none" strike="noStrike" cap="none" normalizeH="0" baseline="0" dirty="0" smtClean="0">
                <a:ln>
                  <a:noFill/>
                </a:ln>
                <a:solidFill>
                  <a:schemeClr val="tx1"/>
                </a:solidFill>
                <a:effectLst/>
                <a:latin typeface="Arial" panose="020B0604020202020204" pitchFamily="34" charset="0"/>
              </a:rPr>
              <a:t>: The platform notifies the user that the video has been successfully processed and is ready.</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431863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pic>
        <p:nvPicPr>
          <p:cNvPr id="24" name="Picture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0500"/>
            <a:ext cx="18288000" cy="10477499"/>
          </a:xfrm>
          <a:prstGeom prst="rect">
            <a:avLst/>
          </a:prstGeom>
        </p:spPr>
      </p:pic>
    </p:spTree>
    <p:extLst>
      <p:ext uri="{BB962C8B-B14F-4D97-AF65-F5344CB8AC3E}">
        <p14:creationId xmlns:p14="http://schemas.microsoft.com/office/powerpoint/2010/main" val="28348547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7060" y="24452"/>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TextBox 6"/>
          <p:cNvSpPr txBox="1"/>
          <p:nvPr/>
        </p:nvSpPr>
        <p:spPr>
          <a:xfrm>
            <a:off x="533400" y="567352"/>
            <a:ext cx="15001651" cy="872034"/>
          </a:xfrm>
          <a:prstGeom prst="rect">
            <a:avLst/>
          </a:prstGeom>
        </p:spPr>
        <p:txBody>
          <a:bodyPr wrap="square" lIns="0" tIns="0" rIns="0" bIns="0" rtlCol="0" anchor="t">
            <a:spAutoFit/>
          </a:bodyPr>
          <a:lstStyle/>
          <a:p>
            <a:pPr algn="l">
              <a:lnSpc>
                <a:spcPts val="6812"/>
              </a:lnSpc>
            </a:pPr>
            <a:r>
              <a:rPr lang="en-US" sz="4000" b="1" dirty="0">
                <a:solidFill>
                  <a:srgbClr val="151617"/>
                </a:solidFill>
                <a:latin typeface="Arimo Bold"/>
                <a:ea typeface="Arimo Bold"/>
                <a:cs typeface="Arimo Bold"/>
                <a:sym typeface="Arimo Bold"/>
              </a:rPr>
              <a:t>Design Patterns and Threads Explained</a:t>
            </a:r>
          </a:p>
        </p:txBody>
      </p:sp>
      <p:grpSp>
        <p:nvGrpSpPr>
          <p:cNvPr id="7" name="Group 7"/>
          <p:cNvGrpSpPr/>
          <p:nvPr/>
        </p:nvGrpSpPr>
        <p:grpSpPr>
          <a:xfrm>
            <a:off x="981318" y="2419097"/>
            <a:ext cx="16359485" cy="6916341"/>
            <a:chOff x="0" y="0"/>
            <a:chExt cx="21812647" cy="9221788"/>
          </a:xfrm>
        </p:grpSpPr>
        <p:sp>
          <p:nvSpPr>
            <p:cNvPr id="8" name="Freeform 8"/>
            <p:cNvSpPr/>
            <p:nvPr/>
          </p:nvSpPr>
          <p:spPr>
            <a:xfrm>
              <a:off x="0" y="0"/>
              <a:ext cx="21812630" cy="9221851"/>
            </a:xfrm>
            <a:custGeom>
              <a:avLst/>
              <a:gdLst/>
              <a:ahLst/>
              <a:cxnLst/>
              <a:rect l="l" t="t" r="r" b="b"/>
              <a:pathLst>
                <a:path w="21812630" h="9221851">
                  <a:moveTo>
                    <a:pt x="0" y="21590"/>
                  </a:moveTo>
                  <a:cubicBezTo>
                    <a:pt x="0" y="9652"/>
                    <a:pt x="9652" y="0"/>
                    <a:pt x="21590" y="0"/>
                  </a:cubicBezTo>
                  <a:lnTo>
                    <a:pt x="21791040" y="0"/>
                  </a:lnTo>
                  <a:lnTo>
                    <a:pt x="21791040" y="6350"/>
                  </a:lnTo>
                  <a:lnTo>
                    <a:pt x="21791040" y="0"/>
                  </a:lnTo>
                  <a:cubicBezTo>
                    <a:pt x="21802979" y="0"/>
                    <a:pt x="21812630" y="9652"/>
                    <a:pt x="21812630" y="21590"/>
                  </a:cubicBezTo>
                  <a:lnTo>
                    <a:pt x="21806280" y="21590"/>
                  </a:lnTo>
                  <a:lnTo>
                    <a:pt x="21812630" y="21590"/>
                  </a:lnTo>
                  <a:lnTo>
                    <a:pt x="21812630" y="9200261"/>
                  </a:lnTo>
                  <a:lnTo>
                    <a:pt x="21806280" y="9200261"/>
                  </a:lnTo>
                  <a:lnTo>
                    <a:pt x="21812630" y="9200261"/>
                  </a:lnTo>
                  <a:cubicBezTo>
                    <a:pt x="21812630" y="9212199"/>
                    <a:pt x="21802979" y="9221851"/>
                    <a:pt x="21791040" y="9221851"/>
                  </a:cubicBezTo>
                  <a:lnTo>
                    <a:pt x="21791040" y="9215501"/>
                  </a:lnTo>
                  <a:lnTo>
                    <a:pt x="21791040" y="9221851"/>
                  </a:lnTo>
                  <a:lnTo>
                    <a:pt x="21590" y="9221851"/>
                  </a:lnTo>
                  <a:lnTo>
                    <a:pt x="21590" y="9215501"/>
                  </a:lnTo>
                  <a:lnTo>
                    <a:pt x="21590" y="9221851"/>
                  </a:lnTo>
                  <a:cubicBezTo>
                    <a:pt x="9652" y="9221851"/>
                    <a:pt x="0" y="9212199"/>
                    <a:pt x="0" y="9200261"/>
                  </a:cubicBezTo>
                  <a:lnTo>
                    <a:pt x="0" y="21590"/>
                  </a:lnTo>
                  <a:lnTo>
                    <a:pt x="6350" y="21590"/>
                  </a:lnTo>
                  <a:lnTo>
                    <a:pt x="0" y="21590"/>
                  </a:lnTo>
                  <a:moveTo>
                    <a:pt x="12700" y="21590"/>
                  </a:moveTo>
                  <a:lnTo>
                    <a:pt x="12700" y="9200261"/>
                  </a:lnTo>
                  <a:lnTo>
                    <a:pt x="6350" y="9200261"/>
                  </a:lnTo>
                  <a:lnTo>
                    <a:pt x="12700" y="9200261"/>
                  </a:lnTo>
                  <a:cubicBezTo>
                    <a:pt x="12700" y="9205087"/>
                    <a:pt x="16637" y="9209151"/>
                    <a:pt x="21590" y="9209151"/>
                  </a:cubicBezTo>
                  <a:lnTo>
                    <a:pt x="21791040" y="9209151"/>
                  </a:lnTo>
                  <a:cubicBezTo>
                    <a:pt x="21795994" y="9209151"/>
                    <a:pt x="21799930" y="9205214"/>
                    <a:pt x="21799930" y="9200261"/>
                  </a:cubicBezTo>
                  <a:lnTo>
                    <a:pt x="21799930" y="21590"/>
                  </a:lnTo>
                  <a:cubicBezTo>
                    <a:pt x="21799930" y="16764"/>
                    <a:pt x="21795994" y="12700"/>
                    <a:pt x="21791040" y="12700"/>
                  </a:cubicBezTo>
                  <a:lnTo>
                    <a:pt x="21590" y="12700"/>
                  </a:lnTo>
                  <a:lnTo>
                    <a:pt x="21590" y="6350"/>
                  </a:lnTo>
                  <a:lnTo>
                    <a:pt x="21590" y="12700"/>
                  </a:lnTo>
                  <a:cubicBezTo>
                    <a:pt x="16637" y="12700"/>
                    <a:pt x="12700" y="16637"/>
                    <a:pt x="12700" y="21590"/>
                  </a:cubicBezTo>
                  <a:close/>
                </a:path>
              </a:pathLst>
            </a:custGeom>
            <a:solidFill>
              <a:srgbClr val="000000">
                <a:alpha val="392"/>
              </a:srgbClr>
            </a:solidFill>
          </p:spPr>
        </p:sp>
      </p:grpSp>
      <p:grpSp>
        <p:nvGrpSpPr>
          <p:cNvPr id="9" name="Group 9"/>
          <p:cNvGrpSpPr/>
          <p:nvPr/>
        </p:nvGrpSpPr>
        <p:grpSpPr>
          <a:xfrm>
            <a:off x="995605" y="2433384"/>
            <a:ext cx="16329272" cy="794147"/>
            <a:chOff x="0" y="0"/>
            <a:chExt cx="21772363" cy="1058863"/>
          </a:xfrm>
        </p:grpSpPr>
        <p:sp>
          <p:nvSpPr>
            <p:cNvPr id="10" name="Freeform 10"/>
            <p:cNvSpPr/>
            <p:nvPr/>
          </p:nvSpPr>
          <p:spPr>
            <a:xfrm>
              <a:off x="0" y="0"/>
              <a:ext cx="21772372" cy="1058926"/>
            </a:xfrm>
            <a:custGeom>
              <a:avLst/>
              <a:gdLst/>
              <a:ahLst/>
              <a:cxnLst/>
              <a:rect l="l" t="t" r="r" b="b"/>
              <a:pathLst>
                <a:path w="21772372" h="1058926">
                  <a:moveTo>
                    <a:pt x="0" y="0"/>
                  </a:moveTo>
                  <a:lnTo>
                    <a:pt x="21772372" y="0"/>
                  </a:lnTo>
                  <a:lnTo>
                    <a:pt x="21772372" y="1058926"/>
                  </a:lnTo>
                  <a:lnTo>
                    <a:pt x="0" y="1058926"/>
                  </a:lnTo>
                  <a:close/>
                </a:path>
              </a:pathLst>
            </a:custGeom>
            <a:solidFill>
              <a:srgbClr val="FFFFFF">
                <a:alpha val="0"/>
              </a:srgbClr>
            </a:solidFill>
          </p:spPr>
        </p:sp>
      </p:grpSp>
      <p:sp>
        <p:nvSpPr>
          <p:cNvPr id="11" name="TextBox 11"/>
          <p:cNvSpPr txBox="1"/>
          <p:nvPr/>
        </p:nvSpPr>
        <p:spPr>
          <a:xfrm>
            <a:off x="1274211" y="2513751"/>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Pattern</a:t>
            </a:r>
          </a:p>
        </p:txBody>
      </p:sp>
      <p:sp>
        <p:nvSpPr>
          <p:cNvPr id="12" name="TextBox 12"/>
          <p:cNvSpPr txBox="1"/>
          <p:nvPr/>
        </p:nvSpPr>
        <p:spPr>
          <a:xfrm>
            <a:off x="6721470" y="2513751"/>
            <a:ext cx="4879330"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Purpose</a:t>
            </a:r>
          </a:p>
        </p:txBody>
      </p:sp>
      <p:sp>
        <p:nvSpPr>
          <p:cNvPr id="13" name="TextBox 13"/>
          <p:cNvSpPr txBox="1"/>
          <p:nvPr/>
        </p:nvSpPr>
        <p:spPr>
          <a:xfrm>
            <a:off x="12163965" y="2513751"/>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Classes Involved</a:t>
            </a:r>
          </a:p>
        </p:txBody>
      </p:sp>
      <p:grpSp>
        <p:nvGrpSpPr>
          <p:cNvPr id="14" name="Group 14"/>
          <p:cNvGrpSpPr/>
          <p:nvPr/>
        </p:nvGrpSpPr>
        <p:grpSpPr>
          <a:xfrm>
            <a:off x="995605" y="3227531"/>
            <a:ext cx="16329272" cy="794147"/>
            <a:chOff x="0" y="0"/>
            <a:chExt cx="21772363" cy="1058863"/>
          </a:xfrm>
        </p:grpSpPr>
        <p:sp>
          <p:nvSpPr>
            <p:cNvPr id="15" name="Freeform 15"/>
            <p:cNvSpPr/>
            <p:nvPr/>
          </p:nvSpPr>
          <p:spPr>
            <a:xfrm>
              <a:off x="0" y="0"/>
              <a:ext cx="21772372" cy="1058926"/>
            </a:xfrm>
            <a:custGeom>
              <a:avLst/>
              <a:gdLst/>
              <a:ahLst/>
              <a:cxnLst/>
              <a:rect l="l" t="t" r="r" b="b"/>
              <a:pathLst>
                <a:path w="21772372" h="1058926">
                  <a:moveTo>
                    <a:pt x="0" y="0"/>
                  </a:moveTo>
                  <a:lnTo>
                    <a:pt x="21772372" y="0"/>
                  </a:lnTo>
                  <a:lnTo>
                    <a:pt x="21772372" y="1058926"/>
                  </a:lnTo>
                  <a:lnTo>
                    <a:pt x="0" y="1058926"/>
                  </a:lnTo>
                  <a:close/>
                </a:path>
              </a:pathLst>
            </a:custGeom>
            <a:solidFill>
              <a:srgbClr val="000000">
                <a:alpha val="0"/>
              </a:srgbClr>
            </a:solidFill>
          </p:spPr>
        </p:sp>
      </p:grpSp>
      <p:sp>
        <p:nvSpPr>
          <p:cNvPr id="16" name="TextBox 16"/>
          <p:cNvSpPr txBox="1"/>
          <p:nvPr/>
        </p:nvSpPr>
        <p:spPr>
          <a:xfrm>
            <a:off x="1274211" y="3307898"/>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Singleton</a:t>
            </a:r>
          </a:p>
        </p:txBody>
      </p:sp>
      <p:sp>
        <p:nvSpPr>
          <p:cNvPr id="17" name="TextBox 17"/>
          <p:cNvSpPr txBox="1"/>
          <p:nvPr/>
        </p:nvSpPr>
        <p:spPr>
          <a:xfrm>
            <a:off x="6721470" y="3307898"/>
            <a:ext cx="4879330"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Ensures only one instance</a:t>
            </a:r>
          </a:p>
        </p:txBody>
      </p:sp>
      <p:sp>
        <p:nvSpPr>
          <p:cNvPr id="18" name="TextBox 18"/>
          <p:cNvSpPr txBox="1"/>
          <p:nvPr/>
        </p:nvSpPr>
        <p:spPr>
          <a:xfrm>
            <a:off x="12163965" y="3307898"/>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SessionManager</a:t>
            </a:r>
          </a:p>
        </p:txBody>
      </p:sp>
      <p:grpSp>
        <p:nvGrpSpPr>
          <p:cNvPr id="19" name="Group 19"/>
          <p:cNvGrpSpPr/>
          <p:nvPr/>
        </p:nvGrpSpPr>
        <p:grpSpPr>
          <a:xfrm>
            <a:off x="995605" y="4021678"/>
            <a:ext cx="16329272" cy="794147"/>
            <a:chOff x="0" y="0"/>
            <a:chExt cx="21772363" cy="1058863"/>
          </a:xfrm>
        </p:grpSpPr>
        <p:sp>
          <p:nvSpPr>
            <p:cNvPr id="20" name="Freeform 20"/>
            <p:cNvSpPr/>
            <p:nvPr/>
          </p:nvSpPr>
          <p:spPr>
            <a:xfrm>
              <a:off x="0" y="0"/>
              <a:ext cx="21772372" cy="1058926"/>
            </a:xfrm>
            <a:custGeom>
              <a:avLst/>
              <a:gdLst/>
              <a:ahLst/>
              <a:cxnLst/>
              <a:rect l="l" t="t" r="r" b="b"/>
              <a:pathLst>
                <a:path w="21772372" h="1058926">
                  <a:moveTo>
                    <a:pt x="0" y="0"/>
                  </a:moveTo>
                  <a:lnTo>
                    <a:pt x="21772372" y="0"/>
                  </a:lnTo>
                  <a:lnTo>
                    <a:pt x="21772372" y="1058926"/>
                  </a:lnTo>
                  <a:lnTo>
                    <a:pt x="0" y="1058926"/>
                  </a:lnTo>
                  <a:close/>
                </a:path>
              </a:pathLst>
            </a:custGeom>
            <a:solidFill>
              <a:srgbClr val="FFFFFF">
                <a:alpha val="0"/>
              </a:srgbClr>
            </a:solidFill>
          </p:spPr>
        </p:sp>
      </p:grpSp>
      <p:sp>
        <p:nvSpPr>
          <p:cNvPr id="21" name="TextBox 21"/>
          <p:cNvSpPr txBox="1"/>
          <p:nvPr/>
        </p:nvSpPr>
        <p:spPr>
          <a:xfrm>
            <a:off x="1274211" y="4102044"/>
            <a:ext cx="4884092" cy="436017"/>
          </a:xfrm>
          <a:prstGeom prst="rect">
            <a:avLst/>
          </a:prstGeom>
        </p:spPr>
        <p:txBody>
          <a:bodyPr lIns="0" tIns="0" rIns="0" bIns="0" rtlCol="0" anchor="t">
            <a:spAutoFit/>
          </a:bodyPr>
          <a:lstStyle/>
          <a:p>
            <a:pPr algn="l">
              <a:lnSpc>
                <a:spcPts val="3437"/>
              </a:lnSpc>
            </a:pPr>
            <a:r>
              <a:rPr lang="en-US" sz="2400" dirty="0">
                <a:solidFill>
                  <a:srgbClr val="151617"/>
                </a:solidFill>
                <a:latin typeface="Arimo"/>
                <a:ea typeface="Arimo"/>
                <a:cs typeface="Arimo"/>
                <a:sym typeface="Arimo"/>
              </a:rPr>
              <a:t>Factory</a:t>
            </a:r>
          </a:p>
        </p:txBody>
      </p:sp>
      <p:sp>
        <p:nvSpPr>
          <p:cNvPr id="22" name="TextBox 22"/>
          <p:cNvSpPr txBox="1"/>
          <p:nvPr/>
        </p:nvSpPr>
        <p:spPr>
          <a:xfrm>
            <a:off x="6721470" y="4102044"/>
            <a:ext cx="4879330"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Creates notifications dynamically</a:t>
            </a:r>
          </a:p>
        </p:txBody>
      </p:sp>
      <p:sp>
        <p:nvSpPr>
          <p:cNvPr id="23" name="TextBox 23"/>
          <p:cNvSpPr txBox="1"/>
          <p:nvPr/>
        </p:nvSpPr>
        <p:spPr>
          <a:xfrm>
            <a:off x="12163965" y="4102044"/>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NotificationFactory, Notification</a:t>
            </a:r>
          </a:p>
        </p:txBody>
      </p:sp>
      <p:grpSp>
        <p:nvGrpSpPr>
          <p:cNvPr id="24" name="Group 24"/>
          <p:cNvGrpSpPr/>
          <p:nvPr/>
        </p:nvGrpSpPr>
        <p:grpSpPr>
          <a:xfrm>
            <a:off x="995605" y="4815824"/>
            <a:ext cx="16329272" cy="1237060"/>
            <a:chOff x="0" y="0"/>
            <a:chExt cx="21772363" cy="1649413"/>
          </a:xfrm>
        </p:grpSpPr>
        <p:sp>
          <p:nvSpPr>
            <p:cNvPr id="25" name="Freeform 25"/>
            <p:cNvSpPr/>
            <p:nvPr/>
          </p:nvSpPr>
          <p:spPr>
            <a:xfrm>
              <a:off x="0" y="0"/>
              <a:ext cx="21772372" cy="1649476"/>
            </a:xfrm>
            <a:custGeom>
              <a:avLst/>
              <a:gdLst/>
              <a:ahLst/>
              <a:cxnLst/>
              <a:rect l="l" t="t" r="r" b="b"/>
              <a:pathLst>
                <a:path w="21772372" h="1649476">
                  <a:moveTo>
                    <a:pt x="0" y="0"/>
                  </a:moveTo>
                  <a:lnTo>
                    <a:pt x="21772372" y="0"/>
                  </a:lnTo>
                  <a:lnTo>
                    <a:pt x="21772372" y="1649476"/>
                  </a:lnTo>
                  <a:lnTo>
                    <a:pt x="0" y="1649476"/>
                  </a:lnTo>
                  <a:close/>
                </a:path>
              </a:pathLst>
            </a:custGeom>
            <a:solidFill>
              <a:srgbClr val="000000">
                <a:alpha val="0"/>
              </a:srgbClr>
            </a:solidFill>
          </p:spPr>
        </p:sp>
      </p:grpSp>
      <p:sp>
        <p:nvSpPr>
          <p:cNvPr id="26" name="TextBox 26"/>
          <p:cNvSpPr txBox="1"/>
          <p:nvPr/>
        </p:nvSpPr>
        <p:spPr>
          <a:xfrm>
            <a:off x="1274211" y="4896192"/>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Observer</a:t>
            </a:r>
          </a:p>
        </p:txBody>
      </p:sp>
      <p:sp>
        <p:nvSpPr>
          <p:cNvPr id="27" name="TextBox 27"/>
          <p:cNvSpPr txBox="1"/>
          <p:nvPr/>
        </p:nvSpPr>
        <p:spPr>
          <a:xfrm>
            <a:off x="6721470" y="4896192"/>
            <a:ext cx="4879330" cy="872034"/>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Notifies users about likes, comments, shares</a:t>
            </a:r>
          </a:p>
        </p:txBody>
      </p:sp>
      <p:sp>
        <p:nvSpPr>
          <p:cNvPr id="28" name="TextBox 28"/>
          <p:cNvSpPr txBox="1"/>
          <p:nvPr/>
        </p:nvSpPr>
        <p:spPr>
          <a:xfrm>
            <a:off x="12163965" y="4896192"/>
            <a:ext cx="4884092" cy="872034"/>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NotificationService, Like, Comment, Share, Subject</a:t>
            </a:r>
          </a:p>
        </p:txBody>
      </p:sp>
      <p:grpSp>
        <p:nvGrpSpPr>
          <p:cNvPr id="29" name="Group 29"/>
          <p:cNvGrpSpPr/>
          <p:nvPr/>
        </p:nvGrpSpPr>
        <p:grpSpPr>
          <a:xfrm>
            <a:off x="995605" y="6052884"/>
            <a:ext cx="16329272" cy="1679972"/>
            <a:chOff x="0" y="0"/>
            <a:chExt cx="21772363" cy="2239963"/>
          </a:xfrm>
        </p:grpSpPr>
        <p:sp>
          <p:nvSpPr>
            <p:cNvPr id="30" name="Freeform 30"/>
            <p:cNvSpPr/>
            <p:nvPr/>
          </p:nvSpPr>
          <p:spPr>
            <a:xfrm>
              <a:off x="0" y="0"/>
              <a:ext cx="21772372" cy="2240026"/>
            </a:xfrm>
            <a:custGeom>
              <a:avLst/>
              <a:gdLst/>
              <a:ahLst/>
              <a:cxnLst/>
              <a:rect l="l" t="t" r="r" b="b"/>
              <a:pathLst>
                <a:path w="21772372" h="2240026">
                  <a:moveTo>
                    <a:pt x="0" y="0"/>
                  </a:moveTo>
                  <a:lnTo>
                    <a:pt x="21772372" y="0"/>
                  </a:lnTo>
                  <a:lnTo>
                    <a:pt x="21772372" y="2240026"/>
                  </a:lnTo>
                  <a:lnTo>
                    <a:pt x="0" y="2240026"/>
                  </a:lnTo>
                  <a:close/>
                </a:path>
              </a:pathLst>
            </a:custGeom>
            <a:solidFill>
              <a:srgbClr val="FFFFFF">
                <a:alpha val="0"/>
              </a:srgbClr>
            </a:solidFill>
          </p:spPr>
        </p:sp>
      </p:grpSp>
      <p:sp>
        <p:nvSpPr>
          <p:cNvPr id="31" name="TextBox 31"/>
          <p:cNvSpPr txBox="1"/>
          <p:nvPr/>
        </p:nvSpPr>
        <p:spPr>
          <a:xfrm>
            <a:off x="1274211" y="6133251"/>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Strategy</a:t>
            </a:r>
          </a:p>
        </p:txBody>
      </p:sp>
      <p:sp>
        <p:nvSpPr>
          <p:cNvPr id="32" name="TextBox 32"/>
          <p:cNvSpPr txBox="1"/>
          <p:nvPr/>
        </p:nvSpPr>
        <p:spPr>
          <a:xfrm>
            <a:off x="6721470" y="6133251"/>
            <a:ext cx="4879330" cy="872034"/>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Provides different recommendation strategies</a:t>
            </a:r>
          </a:p>
        </p:txBody>
      </p:sp>
      <p:sp>
        <p:nvSpPr>
          <p:cNvPr id="33" name="TextBox 33"/>
          <p:cNvSpPr txBox="1"/>
          <p:nvPr/>
        </p:nvSpPr>
        <p:spPr>
          <a:xfrm>
            <a:off x="12163965" y="6133251"/>
            <a:ext cx="4884092" cy="1308050"/>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RecommendationEngine, PopularityBasedEngine, FollowerBasedEngine</a:t>
            </a:r>
          </a:p>
        </p:txBody>
      </p:sp>
      <p:grpSp>
        <p:nvGrpSpPr>
          <p:cNvPr id="34" name="Group 34"/>
          <p:cNvGrpSpPr/>
          <p:nvPr/>
        </p:nvGrpSpPr>
        <p:grpSpPr>
          <a:xfrm>
            <a:off x="995605" y="7732856"/>
            <a:ext cx="16329272" cy="794147"/>
            <a:chOff x="0" y="0"/>
            <a:chExt cx="21772363" cy="1058863"/>
          </a:xfrm>
        </p:grpSpPr>
        <p:sp>
          <p:nvSpPr>
            <p:cNvPr id="35" name="Freeform 35"/>
            <p:cNvSpPr/>
            <p:nvPr/>
          </p:nvSpPr>
          <p:spPr>
            <a:xfrm>
              <a:off x="0" y="0"/>
              <a:ext cx="21772372" cy="1058926"/>
            </a:xfrm>
            <a:custGeom>
              <a:avLst/>
              <a:gdLst/>
              <a:ahLst/>
              <a:cxnLst/>
              <a:rect l="l" t="t" r="r" b="b"/>
              <a:pathLst>
                <a:path w="21772372" h="1058926">
                  <a:moveTo>
                    <a:pt x="0" y="0"/>
                  </a:moveTo>
                  <a:lnTo>
                    <a:pt x="21772372" y="0"/>
                  </a:lnTo>
                  <a:lnTo>
                    <a:pt x="21772372" y="1058926"/>
                  </a:lnTo>
                  <a:lnTo>
                    <a:pt x="0" y="1058926"/>
                  </a:lnTo>
                  <a:close/>
                </a:path>
              </a:pathLst>
            </a:custGeom>
            <a:solidFill>
              <a:srgbClr val="000000">
                <a:alpha val="0"/>
              </a:srgbClr>
            </a:solidFill>
          </p:spPr>
        </p:sp>
      </p:grpSp>
      <p:sp>
        <p:nvSpPr>
          <p:cNvPr id="36" name="TextBox 36"/>
          <p:cNvSpPr txBox="1"/>
          <p:nvPr/>
        </p:nvSpPr>
        <p:spPr>
          <a:xfrm>
            <a:off x="1274211" y="7813223"/>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Decorator</a:t>
            </a:r>
          </a:p>
        </p:txBody>
      </p:sp>
      <p:sp>
        <p:nvSpPr>
          <p:cNvPr id="37" name="TextBox 37"/>
          <p:cNvSpPr txBox="1"/>
          <p:nvPr/>
        </p:nvSpPr>
        <p:spPr>
          <a:xfrm>
            <a:off x="6721470" y="7813223"/>
            <a:ext cx="4879330"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Adds filters to recommendations</a:t>
            </a:r>
          </a:p>
        </p:txBody>
      </p:sp>
      <p:sp>
        <p:nvSpPr>
          <p:cNvPr id="38" name="TextBox 38"/>
          <p:cNvSpPr txBox="1"/>
          <p:nvPr/>
        </p:nvSpPr>
        <p:spPr>
          <a:xfrm>
            <a:off x="12163965" y="7813223"/>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ContentFilter, AgeRestrictionFilter</a:t>
            </a:r>
          </a:p>
        </p:txBody>
      </p:sp>
      <p:grpSp>
        <p:nvGrpSpPr>
          <p:cNvPr id="39" name="Group 39"/>
          <p:cNvGrpSpPr/>
          <p:nvPr/>
        </p:nvGrpSpPr>
        <p:grpSpPr>
          <a:xfrm>
            <a:off x="995605" y="8527003"/>
            <a:ext cx="16329272" cy="794147"/>
            <a:chOff x="0" y="0"/>
            <a:chExt cx="21772363" cy="1058863"/>
          </a:xfrm>
        </p:grpSpPr>
        <p:sp>
          <p:nvSpPr>
            <p:cNvPr id="40" name="Freeform 40"/>
            <p:cNvSpPr/>
            <p:nvPr/>
          </p:nvSpPr>
          <p:spPr>
            <a:xfrm>
              <a:off x="0" y="0"/>
              <a:ext cx="21772372" cy="1058926"/>
            </a:xfrm>
            <a:custGeom>
              <a:avLst/>
              <a:gdLst/>
              <a:ahLst/>
              <a:cxnLst/>
              <a:rect l="l" t="t" r="r" b="b"/>
              <a:pathLst>
                <a:path w="21772372" h="1058926">
                  <a:moveTo>
                    <a:pt x="0" y="0"/>
                  </a:moveTo>
                  <a:lnTo>
                    <a:pt x="21772372" y="0"/>
                  </a:lnTo>
                  <a:lnTo>
                    <a:pt x="21772372" y="1058926"/>
                  </a:lnTo>
                  <a:lnTo>
                    <a:pt x="0" y="1058926"/>
                  </a:lnTo>
                  <a:close/>
                </a:path>
              </a:pathLst>
            </a:custGeom>
            <a:solidFill>
              <a:srgbClr val="FFFFFF">
                <a:alpha val="0"/>
              </a:srgbClr>
            </a:solidFill>
          </p:spPr>
        </p:sp>
      </p:grpSp>
      <p:sp>
        <p:nvSpPr>
          <p:cNvPr id="41" name="TextBox 41"/>
          <p:cNvSpPr txBox="1"/>
          <p:nvPr/>
        </p:nvSpPr>
        <p:spPr>
          <a:xfrm>
            <a:off x="1274211" y="8607369"/>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Threading</a:t>
            </a:r>
          </a:p>
        </p:txBody>
      </p:sp>
      <p:sp>
        <p:nvSpPr>
          <p:cNvPr id="42" name="TextBox 42"/>
          <p:cNvSpPr txBox="1"/>
          <p:nvPr/>
        </p:nvSpPr>
        <p:spPr>
          <a:xfrm>
            <a:off x="6721470" y="8607369"/>
            <a:ext cx="4879330"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Processes videos asynchronously</a:t>
            </a:r>
          </a:p>
        </p:txBody>
      </p:sp>
      <p:sp>
        <p:nvSpPr>
          <p:cNvPr id="43" name="TextBox 43"/>
          <p:cNvSpPr txBox="1"/>
          <p:nvPr/>
        </p:nvSpPr>
        <p:spPr>
          <a:xfrm>
            <a:off x="12163965" y="8607369"/>
            <a:ext cx="4884092" cy="436017"/>
          </a:xfrm>
          <a:prstGeom prst="rect">
            <a:avLst/>
          </a:prstGeom>
        </p:spPr>
        <p:txBody>
          <a:bodyPr lIns="0" tIns="0" rIns="0" bIns="0" rtlCol="0" anchor="t">
            <a:spAutoFit/>
          </a:bodyPr>
          <a:lstStyle/>
          <a:p>
            <a:pPr algn="l">
              <a:lnSpc>
                <a:spcPts val="3437"/>
              </a:lnSpc>
            </a:pPr>
            <a:r>
              <a:rPr lang="en-US" sz="2400">
                <a:solidFill>
                  <a:srgbClr val="151617"/>
                </a:solidFill>
                <a:latin typeface="Arimo"/>
                <a:ea typeface="Arimo"/>
                <a:cs typeface="Arimo"/>
                <a:sym typeface="Arimo"/>
              </a:rPr>
              <a:t>VideoThread</a:t>
            </a:r>
          </a:p>
        </p:txBody>
      </p:sp>
      <p:graphicFrame>
        <p:nvGraphicFramePr>
          <p:cNvPr id="44" name="Table 43"/>
          <p:cNvGraphicFramePr>
            <a:graphicFrameLocks noGrp="1"/>
          </p:cNvGraphicFramePr>
          <p:nvPr>
            <p:extLst>
              <p:ext uri="{D42A27DB-BD31-4B8C-83A1-F6EECF244321}">
                <p14:modId xmlns:p14="http://schemas.microsoft.com/office/powerpoint/2010/main" val="1008037290"/>
              </p:ext>
            </p:extLst>
          </p:nvPr>
        </p:nvGraphicFramePr>
        <p:xfrm>
          <a:off x="808156" y="2097728"/>
          <a:ext cx="16435316" cy="7165243"/>
        </p:xfrm>
        <a:graphic>
          <a:graphicData uri="http://schemas.openxmlformats.org/drawingml/2006/table">
            <a:tbl>
              <a:tblPr firstRow="1"/>
              <a:tblGrid>
                <a:gridCol w="16435316"/>
              </a:tblGrid>
              <a:tr h="7165243">
                <a:tc>
                  <a:txBody>
                    <a:bodyPr/>
                    <a:lstStyle/>
                    <a:p>
                      <a:endParaRPr lang="en-US"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tr>
            </a:tbl>
          </a:graphicData>
        </a:graphic>
      </p:graphicFrame>
      <p:cxnSp>
        <p:nvCxnSpPr>
          <p:cNvPr id="49" name="Straight Connector 48"/>
          <p:cNvCxnSpPr/>
          <p:nvPr/>
        </p:nvCxnSpPr>
        <p:spPr>
          <a:xfrm>
            <a:off x="808156" y="3086100"/>
            <a:ext cx="1643531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5486400" y="2113227"/>
            <a:ext cx="0" cy="71238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a:off x="11647855" y="2121029"/>
            <a:ext cx="3208" cy="71238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4"/>
          <p:cNvGrpSpPr/>
          <p:nvPr/>
        </p:nvGrpSpPr>
        <p:grpSpPr>
          <a:xfrm>
            <a:off x="0" y="18766"/>
            <a:ext cx="18288000" cy="10287000"/>
            <a:chOff x="0" y="0"/>
            <a:chExt cx="24384000" cy="13716000"/>
          </a:xfrm>
        </p:grpSpPr>
        <p:sp>
          <p:nvSpPr>
            <p:cNvPr id="14"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997149"/>
            <a:ext cx="16731572" cy="3615253"/>
          </a:xfrm>
          <a:prstGeom prst="rect">
            <a:avLst/>
          </a:prstGeom>
        </p:spPr>
      </p:pic>
      <p:sp>
        <p:nvSpPr>
          <p:cNvPr id="9" name="TextBox 8">
            <a:extLst>
              <a:ext uri="{FF2B5EF4-FFF2-40B4-BE49-F238E27FC236}">
                <a16:creationId xmlns:a16="http://schemas.microsoft.com/office/drawing/2014/main" xmlns="" id="{617A6136-D1B4-1DC4-2161-0344DB56AB0A}"/>
              </a:ext>
            </a:extLst>
          </p:cNvPr>
          <p:cNvSpPr txBox="1"/>
          <p:nvPr/>
        </p:nvSpPr>
        <p:spPr>
          <a:xfrm>
            <a:off x="2376018" y="5127009"/>
            <a:ext cx="10093116" cy="584775"/>
          </a:xfrm>
          <a:prstGeom prst="rect">
            <a:avLst/>
          </a:prstGeom>
          <a:noFill/>
        </p:spPr>
        <p:txBody>
          <a:bodyPr wrap="square" rtlCol="0">
            <a:spAutoFit/>
          </a:bodyPr>
          <a:lstStyle/>
          <a:p>
            <a:r>
              <a:rPr lang="en-IN" sz="3200" dirty="0" smtClean="0"/>
              <a:t> 2310030001                                    Shayesta</a:t>
            </a:r>
            <a:endParaRPr lang="en-IN" sz="3200" dirty="0"/>
          </a:p>
        </p:txBody>
      </p:sp>
      <p:sp>
        <p:nvSpPr>
          <p:cNvPr id="6" name="TextBox 5">
            <a:extLst>
              <a:ext uri="{FF2B5EF4-FFF2-40B4-BE49-F238E27FC236}">
                <a16:creationId xmlns:a16="http://schemas.microsoft.com/office/drawing/2014/main" xmlns="" id="{8F8D77DF-FA5B-DA6F-6D3C-B732C7AC294F}"/>
              </a:ext>
            </a:extLst>
          </p:cNvPr>
          <p:cNvSpPr txBox="1"/>
          <p:nvPr/>
        </p:nvSpPr>
        <p:spPr>
          <a:xfrm>
            <a:off x="2446344" y="2750551"/>
            <a:ext cx="9952464" cy="584775"/>
          </a:xfrm>
          <a:prstGeom prst="rect">
            <a:avLst/>
          </a:prstGeom>
          <a:noFill/>
        </p:spPr>
        <p:txBody>
          <a:bodyPr wrap="square" rtlCol="0">
            <a:spAutoFit/>
          </a:bodyPr>
          <a:lstStyle/>
          <a:p>
            <a:r>
              <a:rPr lang="en-IN" sz="3200" dirty="0" smtClean="0"/>
              <a:t>2310030044                                     Khushi</a:t>
            </a:r>
            <a:endParaRPr lang="en-IN" sz="3200" dirty="0"/>
          </a:p>
        </p:txBody>
      </p:sp>
      <p:sp>
        <p:nvSpPr>
          <p:cNvPr id="10" name="TextBox 9">
            <a:extLst>
              <a:ext uri="{FF2B5EF4-FFF2-40B4-BE49-F238E27FC236}">
                <a16:creationId xmlns:a16="http://schemas.microsoft.com/office/drawing/2014/main" xmlns="" id="{F417F183-793A-69BC-C0B2-0A492F3868A2}"/>
              </a:ext>
            </a:extLst>
          </p:cNvPr>
          <p:cNvSpPr txBox="1"/>
          <p:nvPr/>
        </p:nvSpPr>
        <p:spPr>
          <a:xfrm>
            <a:off x="2208209" y="3599859"/>
            <a:ext cx="10761822" cy="584775"/>
          </a:xfrm>
          <a:prstGeom prst="rect">
            <a:avLst/>
          </a:prstGeom>
          <a:noFill/>
        </p:spPr>
        <p:txBody>
          <a:bodyPr wrap="square" rtlCol="0">
            <a:spAutoFit/>
          </a:bodyPr>
          <a:lstStyle/>
          <a:p>
            <a:r>
              <a:rPr lang="en-IN" sz="3200" dirty="0" smtClean="0"/>
              <a:t>  2310030046                                   S Nikhil</a:t>
            </a:r>
            <a:endParaRPr lang="en-IN" sz="3200" dirty="0"/>
          </a:p>
        </p:txBody>
      </p:sp>
      <p:sp>
        <p:nvSpPr>
          <p:cNvPr id="5" name="TextBox 4">
            <a:extLst>
              <a:ext uri="{FF2B5EF4-FFF2-40B4-BE49-F238E27FC236}">
                <a16:creationId xmlns:a16="http://schemas.microsoft.com/office/drawing/2014/main" xmlns="" id="{D144DCE9-CCE1-6C1A-4D75-A1B4966CC05C}"/>
              </a:ext>
            </a:extLst>
          </p:cNvPr>
          <p:cNvSpPr txBox="1"/>
          <p:nvPr/>
        </p:nvSpPr>
        <p:spPr>
          <a:xfrm>
            <a:off x="2211621" y="4333901"/>
            <a:ext cx="9952464" cy="584775"/>
          </a:xfrm>
          <a:prstGeom prst="rect">
            <a:avLst/>
          </a:prstGeom>
          <a:noFill/>
        </p:spPr>
        <p:txBody>
          <a:bodyPr wrap="square" rtlCol="0">
            <a:spAutoFit/>
          </a:bodyPr>
          <a:lstStyle/>
          <a:p>
            <a:r>
              <a:rPr lang="en-IN" sz="3200" dirty="0" smtClean="0"/>
              <a:t>  2310030041                                    </a:t>
            </a:r>
            <a:r>
              <a:rPr lang="en-IN" sz="3200" dirty="0" err="1" smtClean="0"/>
              <a:t>S.Rajkumar</a:t>
            </a:r>
            <a:endParaRPr lang="en-IN" sz="3200" dirty="0"/>
          </a:p>
        </p:txBody>
      </p:sp>
    </p:spTree>
    <p:extLst>
      <p:ext uri="{BB962C8B-B14F-4D97-AF65-F5344CB8AC3E}">
        <p14:creationId xmlns:p14="http://schemas.microsoft.com/office/powerpoint/2010/main" val="38432515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Freeform 6" descr="preencoded.png"/>
          <p:cNvSpPr/>
          <p:nvPr/>
        </p:nvSpPr>
        <p:spPr>
          <a:xfrm>
            <a:off x="-89" y="-14216"/>
            <a:ext cx="18288000" cy="3786116"/>
          </a:xfrm>
          <a:custGeom>
            <a:avLst/>
            <a:gdLst/>
            <a:ahLst/>
            <a:cxnLst/>
            <a:rect l="l" t="t" r="r" b="b"/>
            <a:pathLst>
              <a:path w="18288000" h="3544044">
                <a:moveTo>
                  <a:pt x="0" y="0"/>
                </a:moveTo>
                <a:lnTo>
                  <a:pt x="18288000" y="0"/>
                </a:lnTo>
                <a:lnTo>
                  <a:pt x="18288000" y="3544044"/>
                </a:lnTo>
                <a:lnTo>
                  <a:pt x="0" y="3544044"/>
                </a:lnTo>
                <a:lnTo>
                  <a:pt x="0" y="0"/>
                </a:lnTo>
                <a:close/>
              </a:path>
            </a:pathLst>
          </a:custGeom>
          <a:blipFill>
            <a:blip r:embed="rId3"/>
            <a:stretch>
              <a:fillRect l="-10" r="-10"/>
            </a:stretch>
          </a:blipFill>
        </p:spPr>
      </p:sp>
      <p:sp>
        <p:nvSpPr>
          <p:cNvPr id="7" name="TextBox 7"/>
          <p:cNvSpPr txBox="1"/>
          <p:nvPr/>
        </p:nvSpPr>
        <p:spPr>
          <a:xfrm>
            <a:off x="992238" y="4469160"/>
            <a:ext cx="14008596" cy="943124"/>
          </a:xfrm>
          <a:prstGeom prst="rect">
            <a:avLst/>
          </a:prstGeom>
        </p:spPr>
        <p:txBody>
          <a:bodyPr lIns="0" tIns="0" rIns="0" bIns="0" rtlCol="0" anchor="t">
            <a:spAutoFit/>
          </a:bodyPr>
          <a:lstStyle/>
          <a:p>
            <a:pPr algn="l">
              <a:lnSpc>
                <a:spcPts val="6937"/>
              </a:lnSpc>
            </a:pPr>
            <a:r>
              <a:rPr lang="en-US" sz="5562" b="1" dirty="0">
                <a:solidFill>
                  <a:srgbClr val="151617"/>
                </a:solidFill>
                <a:latin typeface="Arimo Bold"/>
                <a:ea typeface="Arimo Bold"/>
                <a:cs typeface="Arimo Bold"/>
                <a:sym typeface="Arimo Bold"/>
              </a:rPr>
              <a:t>Frontend Development (Java-based)</a:t>
            </a:r>
          </a:p>
        </p:txBody>
      </p:sp>
      <p:grpSp>
        <p:nvGrpSpPr>
          <p:cNvPr id="8" name="Group 8"/>
          <p:cNvGrpSpPr/>
          <p:nvPr/>
        </p:nvGrpSpPr>
        <p:grpSpPr>
          <a:xfrm>
            <a:off x="987475" y="5832722"/>
            <a:ext cx="5254973" cy="3476774"/>
            <a:chOff x="0" y="0"/>
            <a:chExt cx="7006630" cy="4635698"/>
          </a:xfrm>
        </p:grpSpPr>
        <p:sp>
          <p:nvSpPr>
            <p:cNvPr id="9" name="Freeform 9"/>
            <p:cNvSpPr/>
            <p:nvPr/>
          </p:nvSpPr>
          <p:spPr>
            <a:xfrm>
              <a:off x="6350" y="6350"/>
              <a:ext cx="6993890" cy="4622927"/>
            </a:xfrm>
            <a:custGeom>
              <a:avLst/>
              <a:gdLst/>
              <a:ahLst/>
              <a:cxnLst/>
              <a:rect l="l" t="t" r="r" b="b"/>
              <a:pathLst>
                <a:path w="6993890" h="4622927">
                  <a:moveTo>
                    <a:pt x="0" y="15240"/>
                  </a:moveTo>
                  <a:cubicBezTo>
                    <a:pt x="0" y="6858"/>
                    <a:pt x="6858" y="0"/>
                    <a:pt x="15240" y="0"/>
                  </a:cubicBezTo>
                  <a:lnTo>
                    <a:pt x="6978650" y="0"/>
                  </a:lnTo>
                  <a:cubicBezTo>
                    <a:pt x="6987032" y="0"/>
                    <a:pt x="6993890" y="6858"/>
                    <a:pt x="6993890" y="15240"/>
                  </a:cubicBezTo>
                  <a:lnTo>
                    <a:pt x="6993890" y="4607687"/>
                  </a:lnTo>
                  <a:cubicBezTo>
                    <a:pt x="6993890" y="4616069"/>
                    <a:pt x="6987032" y="4622927"/>
                    <a:pt x="6978650" y="4622927"/>
                  </a:cubicBezTo>
                  <a:lnTo>
                    <a:pt x="15240" y="4622927"/>
                  </a:lnTo>
                  <a:cubicBezTo>
                    <a:pt x="6858" y="4622927"/>
                    <a:pt x="0" y="4616069"/>
                    <a:pt x="0" y="4607687"/>
                  </a:cubicBezTo>
                  <a:close/>
                </a:path>
              </a:pathLst>
            </a:custGeom>
            <a:solidFill>
              <a:srgbClr val="F8ECE4"/>
            </a:solidFill>
          </p:spPr>
        </p:sp>
        <p:sp>
          <p:nvSpPr>
            <p:cNvPr id="10" name="Freeform 10"/>
            <p:cNvSpPr/>
            <p:nvPr/>
          </p:nvSpPr>
          <p:spPr>
            <a:xfrm>
              <a:off x="0" y="0"/>
              <a:ext cx="7006590" cy="4635627"/>
            </a:xfrm>
            <a:custGeom>
              <a:avLst/>
              <a:gdLst/>
              <a:ahLst/>
              <a:cxnLst/>
              <a:rect l="l" t="t" r="r" b="b"/>
              <a:pathLst>
                <a:path w="7006590" h="4635627">
                  <a:moveTo>
                    <a:pt x="0" y="21590"/>
                  </a:moveTo>
                  <a:cubicBezTo>
                    <a:pt x="0" y="9652"/>
                    <a:pt x="9652" y="0"/>
                    <a:pt x="21590" y="0"/>
                  </a:cubicBezTo>
                  <a:lnTo>
                    <a:pt x="6985000" y="0"/>
                  </a:lnTo>
                  <a:lnTo>
                    <a:pt x="6985000" y="6350"/>
                  </a:lnTo>
                  <a:lnTo>
                    <a:pt x="6985000" y="0"/>
                  </a:lnTo>
                  <a:cubicBezTo>
                    <a:pt x="6996938" y="0"/>
                    <a:pt x="7006590" y="9652"/>
                    <a:pt x="7006590" y="21590"/>
                  </a:cubicBezTo>
                  <a:lnTo>
                    <a:pt x="7000240" y="21590"/>
                  </a:lnTo>
                  <a:lnTo>
                    <a:pt x="7006590" y="21590"/>
                  </a:lnTo>
                  <a:lnTo>
                    <a:pt x="7006590" y="4614037"/>
                  </a:lnTo>
                  <a:lnTo>
                    <a:pt x="7000240" y="4614037"/>
                  </a:lnTo>
                  <a:lnTo>
                    <a:pt x="7006590" y="4614037"/>
                  </a:lnTo>
                  <a:cubicBezTo>
                    <a:pt x="7006590" y="4625975"/>
                    <a:pt x="6996938" y="4635627"/>
                    <a:pt x="6985000" y="4635627"/>
                  </a:cubicBezTo>
                  <a:lnTo>
                    <a:pt x="6985000" y="4629277"/>
                  </a:lnTo>
                  <a:lnTo>
                    <a:pt x="6985000" y="4635627"/>
                  </a:lnTo>
                  <a:lnTo>
                    <a:pt x="21590" y="4635627"/>
                  </a:lnTo>
                  <a:lnTo>
                    <a:pt x="21590" y="4629277"/>
                  </a:lnTo>
                  <a:lnTo>
                    <a:pt x="21590" y="4635627"/>
                  </a:lnTo>
                  <a:cubicBezTo>
                    <a:pt x="9652" y="4635627"/>
                    <a:pt x="0" y="4625975"/>
                    <a:pt x="0" y="4614037"/>
                  </a:cubicBezTo>
                  <a:lnTo>
                    <a:pt x="0" y="21590"/>
                  </a:lnTo>
                  <a:lnTo>
                    <a:pt x="6350" y="21590"/>
                  </a:lnTo>
                  <a:lnTo>
                    <a:pt x="0" y="21590"/>
                  </a:lnTo>
                  <a:moveTo>
                    <a:pt x="12700" y="21590"/>
                  </a:moveTo>
                  <a:lnTo>
                    <a:pt x="12700" y="4614037"/>
                  </a:lnTo>
                  <a:lnTo>
                    <a:pt x="6350" y="4614037"/>
                  </a:lnTo>
                  <a:lnTo>
                    <a:pt x="12700" y="4614037"/>
                  </a:lnTo>
                  <a:cubicBezTo>
                    <a:pt x="12700" y="4618990"/>
                    <a:pt x="16637" y="4622927"/>
                    <a:pt x="21590" y="4622927"/>
                  </a:cubicBezTo>
                  <a:lnTo>
                    <a:pt x="6985000" y="4622927"/>
                  </a:lnTo>
                  <a:cubicBezTo>
                    <a:pt x="6989953" y="4622927"/>
                    <a:pt x="6993890" y="4618990"/>
                    <a:pt x="6993890" y="4614037"/>
                  </a:cubicBezTo>
                  <a:lnTo>
                    <a:pt x="6993890" y="21590"/>
                  </a:lnTo>
                  <a:cubicBezTo>
                    <a:pt x="6993890" y="16637"/>
                    <a:pt x="6989953" y="12700"/>
                    <a:pt x="6985000"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1" name="TextBox 11"/>
          <p:cNvSpPr txBox="1"/>
          <p:nvPr/>
        </p:nvSpPr>
        <p:spPr>
          <a:xfrm>
            <a:off x="1285280" y="6092429"/>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User Interface</a:t>
            </a:r>
          </a:p>
        </p:txBody>
      </p:sp>
      <p:sp>
        <p:nvSpPr>
          <p:cNvPr id="12" name="TextBox 12"/>
          <p:cNvSpPr txBox="1"/>
          <p:nvPr/>
        </p:nvSpPr>
        <p:spPr>
          <a:xfrm>
            <a:off x="1285280" y="6638776"/>
            <a:ext cx="4659362" cy="2372916"/>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The frontend, built using a Java-based framework, provides a user-friendly interface for video browsing, uploading, and interaction.</a:t>
            </a:r>
          </a:p>
        </p:txBody>
      </p:sp>
      <p:grpSp>
        <p:nvGrpSpPr>
          <p:cNvPr id="13" name="Group 13"/>
          <p:cNvGrpSpPr/>
          <p:nvPr/>
        </p:nvGrpSpPr>
        <p:grpSpPr>
          <a:xfrm>
            <a:off x="6516440" y="5832722"/>
            <a:ext cx="5254973" cy="3476774"/>
            <a:chOff x="0" y="0"/>
            <a:chExt cx="7006630" cy="4635698"/>
          </a:xfrm>
        </p:grpSpPr>
        <p:sp>
          <p:nvSpPr>
            <p:cNvPr id="14" name="Freeform 14"/>
            <p:cNvSpPr/>
            <p:nvPr/>
          </p:nvSpPr>
          <p:spPr>
            <a:xfrm>
              <a:off x="6350" y="6350"/>
              <a:ext cx="6993890" cy="4622927"/>
            </a:xfrm>
            <a:custGeom>
              <a:avLst/>
              <a:gdLst/>
              <a:ahLst/>
              <a:cxnLst/>
              <a:rect l="l" t="t" r="r" b="b"/>
              <a:pathLst>
                <a:path w="6993890" h="4622927">
                  <a:moveTo>
                    <a:pt x="0" y="15240"/>
                  </a:moveTo>
                  <a:cubicBezTo>
                    <a:pt x="0" y="6858"/>
                    <a:pt x="6858" y="0"/>
                    <a:pt x="15240" y="0"/>
                  </a:cubicBezTo>
                  <a:lnTo>
                    <a:pt x="6978650" y="0"/>
                  </a:lnTo>
                  <a:cubicBezTo>
                    <a:pt x="6987032" y="0"/>
                    <a:pt x="6993890" y="6858"/>
                    <a:pt x="6993890" y="15240"/>
                  </a:cubicBezTo>
                  <a:lnTo>
                    <a:pt x="6993890" y="4607687"/>
                  </a:lnTo>
                  <a:cubicBezTo>
                    <a:pt x="6993890" y="4616069"/>
                    <a:pt x="6987032" y="4622927"/>
                    <a:pt x="6978650" y="4622927"/>
                  </a:cubicBezTo>
                  <a:lnTo>
                    <a:pt x="15240" y="4622927"/>
                  </a:lnTo>
                  <a:cubicBezTo>
                    <a:pt x="6858" y="4622927"/>
                    <a:pt x="0" y="4616069"/>
                    <a:pt x="0" y="4607687"/>
                  </a:cubicBezTo>
                  <a:close/>
                </a:path>
              </a:pathLst>
            </a:custGeom>
            <a:solidFill>
              <a:srgbClr val="F8ECE4"/>
            </a:solidFill>
          </p:spPr>
        </p:sp>
        <p:sp>
          <p:nvSpPr>
            <p:cNvPr id="15" name="Freeform 15"/>
            <p:cNvSpPr/>
            <p:nvPr/>
          </p:nvSpPr>
          <p:spPr>
            <a:xfrm>
              <a:off x="0" y="0"/>
              <a:ext cx="7006590" cy="4635627"/>
            </a:xfrm>
            <a:custGeom>
              <a:avLst/>
              <a:gdLst/>
              <a:ahLst/>
              <a:cxnLst/>
              <a:rect l="l" t="t" r="r" b="b"/>
              <a:pathLst>
                <a:path w="7006590" h="4635627">
                  <a:moveTo>
                    <a:pt x="0" y="21590"/>
                  </a:moveTo>
                  <a:cubicBezTo>
                    <a:pt x="0" y="9652"/>
                    <a:pt x="9652" y="0"/>
                    <a:pt x="21590" y="0"/>
                  </a:cubicBezTo>
                  <a:lnTo>
                    <a:pt x="6985000" y="0"/>
                  </a:lnTo>
                  <a:lnTo>
                    <a:pt x="6985000" y="6350"/>
                  </a:lnTo>
                  <a:lnTo>
                    <a:pt x="6985000" y="0"/>
                  </a:lnTo>
                  <a:cubicBezTo>
                    <a:pt x="6996938" y="0"/>
                    <a:pt x="7006590" y="9652"/>
                    <a:pt x="7006590" y="21590"/>
                  </a:cubicBezTo>
                  <a:lnTo>
                    <a:pt x="7000240" y="21590"/>
                  </a:lnTo>
                  <a:lnTo>
                    <a:pt x="7006590" y="21590"/>
                  </a:lnTo>
                  <a:lnTo>
                    <a:pt x="7006590" y="4614037"/>
                  </a:lnTo>
                  <a:lnTo>
                    <a:pt x="7000240" y="4614037"/>
                  </a:lnTo>
                  <a:lnTo>
                    <a:pt x="7006590" y="4614037"/>
                  </a:lnTo>
                  <a:cubicBezTo>
                    <a:pt x="7006590" y="4625975"/>
                    <a:pt x="6996938" y="4635627"/>
                    <a:pt x="6985000" y="4635627"/>
                  </a:cubicBezTo>
                  <a:lnTo>
                    <a:pt x="6985000" y="4629277"/>
                  </a:lnTo>
                  <a:lnTo>
                    <a:pt x="6985000" y="4635627"/>
                  </a:lnTo>
                  <a:lnTo>
                    <a:pt x="21590" y="4635627"/>
                  </a:lnTo>
                  <a:lnTo>
                    <a:pt x="21590" y="4629277"/>
                  </a:lnTo>
                  <a:lnTo>
                    <a:pt x="21590" y="4635627"/>
                  </a:lnTo>
                  <a:cubicBezTo>
                    <a:pt x="9652" y="4635627"/>
                    <a:pt x="0" y="4625975"/>
                    <a:pt x="0" y="4614037"/>
                  </a:cubicBezTo>
                  <a:lnTo>
                    <a:pt x="0" y="21590"/>
                  </a:lnTo>
                  <a:lnTo>
                    <a:pt x="6350" y="21590"/>
                  </a:lnTo>
                  <a:lnTo>
                    <a:pt x="0" y="21590"/>
                  </a:lnTo>
                  <a:moveTo>
                    <a:pt x="12700" y="21590"/>
                  </a:moveTo>
                  <a:lnTo>
                    <a:pt x="12700" y="4614037"/>
                  </a:lnTo>
                  <a:lnTo>
                    <a:pt x="6350" y="4614037"/>
                  </a:lnTo>
                  <a:lnTo>
                    <a:pt x="12700" y="4614037"/>
                  </a:lnTo>
                  <a:cubicBezTo>
                    <a:pt x="12700" y="4618990"/>
                    <a:pt x="16637" y="4622927"/>
                    <a:pt x="21590" y="4622927"/>
                  </a:cubicBezTo>
                  <a:lnTo>
                    <a:pt x="6985000" y="4622927"/>
                  </a:lnTo>
                  <a:cubicBezTo>
                    <a:pt x="6989953" y="4622927"/>
                    <a:pt x="6993890" y="4618990"/>
                    <a:pt x="6993890" y="4614037"/>
                  </a:cubicBezTo>
                  <a:lnTo>
                    <a:pt x="6993890" y="21590"/>
                  </a:lnTo>
                  <a:cubicBezTo>
                    <a:pt x="6993890" y="16637"/>
                    <a:pt x="6989953" y="12700"/>
                    <a:pt x="6985000"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6" name="TextBox 16"/>
          <p:cNvSpPr txBox="1"/>
          <p:nvPr/>
        </p:nvSpPr>
        <p:spPr>
          <a:xfrm>
            <a:off x="6814245" y="6092429"/>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Video Player</a:t>
            </a:r>
          </a:p>
        </p:txBody>
      </p:sp>
      <p:sp>
        <p:nvSpPr>
          <p:cNvPr id="17" name="TextBox 17"/>
          <p:cNvSpPr txBox="1"/>
          <p:nvPr/>
        </p:nvSpPr>
        <p:spPr>
          <a:xfrm>
            <a:off x="6814245" y="6638776"/>
            <a:ext cx="4659362" cy="2372916"/>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A customizable video player allows users to watch videos seamlessly with intuitive controls, playback options, and full-screen support.</a:t>
            </a:r>
          </a:p>
        </p:txBody>
      </p:sp>
      <p:grpSp>
        <p:nvGrpSpPr>
          <p:cNvPr id="18" name="Group 18"/>
          <p:cNvGrpSpPr/>
          <p:nvPr/>
        </p:nvGrpSpPr>
        <p:grpSpPr>
          <a:xfrm>
            <a:off x="12045404" y="5832722"/>
            <a:ext cx="5254973" cy="3476774"/>
            <a:chOff x="0" y="0"/>
            <a:chExt cx="7006630" cy="4635698"/>
          </a:xfrm>
        </p:grpSpPr>
        <p:sp>
          <p:nvSpPr>
            <p:cNvPr id="19" name="Freeform 19"/>
            <p:cNvSpPr/>
            <p:nvPr/>
          </p:nvSpPr>
          <p:spPr>
            <a:xfrm>
              <a:off x="6350" y="6350"/>
              <a:ext cx="6993890" cy="4622927"/>
            </a:xfrm>
            <a:custGeom>
              <a:avLst/>
              <a:gdLst/>
              <a:ahLst/>
              <a:cxnLst/>
              <a:rect l="l" t="t" r="r" b="b"/>
              <a:pathLst>
                <a:path w="6993890" h="4622927">
                  <a:moveTo>
                    <a:pt x="0" y="15240"/>
                  </a:moveTo>
                  <a:cubicBezTo>
                    <a:pt x="0" y="6858"/>
                    <a:pt x="6858" y="0"/>
                    <a:pt x="15240" y="0"/>
                  </a:cubicBezTo>
                  <a:lnTo>
                    <a:pt x="6978650" y="0"/>
                  </a:lnTo>
                  <a:cubicBezTo>
                    <a:pt x="6987032" y="0"/>
                    <a:pt x="6993890" y="6858"/>
                    <a:pt x="6993890" y="15240"/>
                  </a:cubicBezTo>
                  <a:lnTo>
                    <a:pt x="6993890" y="4607687"/>
                  </a:lnTo>
                  <a:cubicBezTo>
                    <a:pt x="6993890" y="4616069"/>
                    <a:pt x="6987032" y="4622927"/>
                    <a:pt x="6978650" y="4622927"/>
                  </a:cubicBezTo>
                  <a:lnTo>
                    <a:pt x="15240" y="4622927"/>
                  </a:lnTo>
                  <a:cubicBezTo>
                    <a:pt x="6858" y="4622927"/>
                    <a:pt x="0" y="4616069"/>
                    <a:pt x="0" y="4607687"/>
                  </a:cubicBezTo>
                  <a:close/>
                </a:path>
              </a:pathLst>
            </a:custGeom>
            <a:solidFill>
              <a:srgbClr val="F8ECE4"/>
            </a:solidFill>
          </p:spPr>
        </p:sp>
        <p:sp>
          <p:nvSpPr>
            <p:cNvPr id="20" name="Freeform 20"/>
            <p:cNvSpPr/>
            <p:nvPr/>
          </p:nvSpPr>
          <p:spPr>
            <a:xfrm>
              <a:off x="0" y="0"/>
              <a:ext cx="7006590" cy="4635627"/>
            </a:xfrm>
            <a:custGeom>
              <a:avLst/>
              <a:gdLst/>
              <a:ahLst/>
              <a:cxnLst/>
              <a:rect l="l" t="t" r="r" b="b"/>
              <a:pathLst>
                <a:path w="7006590" h="4635627">
                  <a:moveTo>
                    <a:pt x="0" y="21590"/>
                  </a:moveTo>
                  <a:cubicBezTo>
                    <a:pt x="0" y="9652"/>
                    <a:pt x="9652" y="0"/>
                    <a:pt x="21590" y="0"/>
                  </a:cubicBezTo>
                  <a:lnTo>
                    <a:pt x="6985000" y="0"/>
                  </a:lnTo>
                  <a:lnTo>
                    <a:pt x="6985000" y="6350"/>
                  </a:lnTo>
                  <a:lnTo>
                    <a:pt x="6985000" y="0"/>
                  </a:lnTo>
                  <a:cubicBezTo>
                    <a:pt x="6996938" y="0"/>
                    <a:pt x="7006590" y="9652"/>
                    <a:pt x="7006590" y="21590"/>
                  </a:cubicBezTo>
                  <a:lnTo>
                    <a:pt x="7000240" y="21590"/>
                  </a:lnTo>
                  <a:lnTo>
                    <a:pt x="7006590" y="21590"/>
                  </a:lnTo>
                  <a:lnTo>
                    <a:pt x="7006590" y="4614037"/>
                  </a:lnTo>
                  <a:lnTo>
                    <a:pt x="7000240" y="4614037"/>
                  </a:lnTo>
                  <a:lnTo>
                    <a:pt x="7006590" y="4614037"/>
                  </a:lnTo>
                  <a:cubicBezTo>
                    <a:pt x="7006590" y="4625975"/>
                    <a:pt x="6996938" y="4635627"/>
                    <a:pt x="6985000" y="4635627"/>
                  </a:cubicBezTo>
                  <a:lnTo>
                    <a:pt x="6985000" y="4629277"/>
                  </a:lnTo>
                  <a:lnTo>
                    <a:pt x="6985000" y="4635627"/>
                  </a:lnTo>
                  <a:lnTo>
                    <a:pt x="21590" y="4635627"/>
                  </a:lnTo>
                  <a:lnTo>
                    <a:pt x="21590" y="4629277"/>
                  </a:lnTo>
                  <a:lnTo>
                    <a:pt x="21590" y="4635627"/>
                  </a:lnTo>
                  <a:cubicBezTo>
                    <a:pt x="9652" y="4635627"/>
                    <a:pt x="0" y="4625975"/>
                    <a:pt x="0" y="4614037"/>
                  </a:cubicBezTo>
                  <a:lnTo>
                    <a:pt x="0" y="21590"/>
                  </a:lnTo>
                  <a:lnTo>
                    <a:pt x="6350" y="21590"/>
                  </a:lnTo>
                  <a:lnTo>
                    <a:pt x="0" y="21590"/>
                  </a:lnTo>
                  <a:moveTo>
                    <a:pt x="12700" y="21590"/>
                  </a:moveTo>
                  <a:lnTo>
                    <a:pt x="12700" y="4614037"/>
                  </a:lnTo>
                  <a:lnTo>
                    <a:pt x="6350" y="4614037"/>
                  </a:lnTo>
                  <a:lnTo>
                    <a:pt x="12700" y="4614037"/>
                  </a:lnTo>
                  <a:cubicBezTo>
                    <a:pt x="12700" y="4618990"/>
                    <a:pt x="16637" y="4622927"/>
                    <a:pt x="21590" y="4622927"/>
                  </a:cubicBezTo>
                  <a:lnTo>
                    <a:pt x="6985000" y="4622927"/>
                  </a:lnTo>
                  <a:cubicBezTo>
                    <a:pt x="6989953" y="4622927"/>
                    <a:pt x="6993890" y="4618990"/>
                    <a:pt x="6993890" y="4614037"/>
                  </a:cubicBezTo>
                  <a:lnTo>
                    <a:pt x="6993890" y="21590"/>
                  </a:lnTo>
                  <a:cubicBezTo>
                    <a:pt x="6993890" y="16637"/>
                    <a:pt x="6989953" y="12700"/>
                    <a:pt x="6985000"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21" name="TextBox 21"/>
          <p:cNvSpPr txBox="1"/>
          <p:nvPr/>
        </p:nvSpPr>
        <p:spPr>
          <a:xfrm>
            <a:off x="12343210" y="6092429"/>
            <a:ext cx="4343400"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Real-Time Interactions</a:t>
            </a:r>
          </a:p>
        </p:txBody>
      </p:sp>
      <p:sp>
        <p:nvSpPr>
          <p:cNvPr id="22" name="TextBox 22"/>
          <p:cNvSpPr txBox="1"/>
          <p:nvPr/>
        </p:nvSpPr>
        <p:spPr>
          <a:xfrm>
            <a:off x="12343210" y="6638776"/>
            <a:ext cx="4659362" cy="2372916"/>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Real-time interactions, including commenting, liking, and sharing, create an engaging user experience, fostering community engagement.</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TextBox 7"/>
          <p:cNvSpPr txBox="1"/>
          <p:nvPr/>
        </p:nvSpPr>
        <p:spPr>
          <a:xfrm>
            <a:off x="7707214" y="1120527"/>
            <a:ext cx="9731574" cy="1554659"/>
          </a:xfrm>
          <a:prstGeom prst="rect">
            <a:avLst/>
          </a:prstGeom>
        </p:spPr>
        <p:txBody>
          <a:bodyPr lIns="0" tIns="0" rIns="0" bIns="0" rtlCol="0" anchor="t">
            <a:spAutoFit/>
          </a:bodyPr>
          <a:lstStyle/>
          <a:p>
            <a:pPr algn="l">
              <a:lnSpc>
                <a:spcPts val="5937"/>
              </a:lnSpc>
            </a:pPr>
            <a:r>
              <a:rPr lang="en-US" sz="4750" b="1">
                <a:solidFill>
                  <a:srgbClr val="151617"/>
                </a:solidFill>
                <a:latin typeface="Arimo Bold"/>
                <a:ea typeface="Arimo Bold"/>
                <a:cs typeface="Arimo Bold"/>
                <a:sym typeface="Arimo Bold"/>
              </a:rPr>
              <a:t>Backend Development (Core Java)</a:t>
            </a:r>
          </a:p>
        </p:txBody>
      </p:sp>
      <p:grpSp>
        <p:nvGrpSpPr>
          <p:cNvPr id="8" name="Group 8"/>
          <p:cNvGrpSpPr/>
          <p:nvPr/>
        </p:nvGrpSpPr>
        <p:grpSpPr>
          <a:xfrm>
            <a:off x="7702451" y="3307259"/>
            <a:ext cx="555426" cy="555426"/>
            <a:chOff x="0" y="0"/>
            <a:chExt cx="740568" cy="740568"/>
          </a:xfrm>
        </p:grpSpPr>
        <p:sp>
          <p:nvSpPr>
            <p:cNvPr id="9" name="Freeform 9"/>
            <p:cNvSpPr/>
            <p:nvPr/>
          </p:nvSpPr>
          <p:spPr>
            <a:xfrm>
              <a:off x="6350" y="6350"/>
              <a:ext cx="727837" cy="727837"/>
            </a:xfrm>
            <a:custGeom>
              <a:avLst/>
              <a:gdLst/>
              <a:ahLst/>
              <a:cxnLst/>
              <a:rect l="l" t="t" r="r" b="b"/>
              <a:pathLst>
                <a:path w="727837" h="727837">
                  <a:moveTo>
                    <a:pt x="0" y="15240"/>
                  </a:moveTo>
                  <a:cubicBezTo>
                    <a:pt x="0" y="6858"/>
                    <a:pt x="6858" y="0"/>
                    <a:pt x="15240" y="0"/>
                  </a:cubicBezTo>
                  <a:lnTo>
                    <a:pt x="712597" y="0"/>
                  </a:lnTo>
                  <a:cubicBezTo>
                    <a:pt x="720979" y="0"/>
                    <a:pt x="727837" y="6858"/>
                    <a:pt x="727837" y="15240"/>
                  </a:cubicBezTo>
                  <a:lnTo>
                    <a:pt x="727837" y="712597"/>
                  </a:lnTo>
                  <a:cubicBezTo>
                    <a:pt x="727837" y="720979"/>
                    <a:pt x="720979" y="727837"/>
                    <a:pt x="712597" y="727837"/>
                  </a:cubicBezTo>
                  <a:lnTo>
                    <a:pt x="15240" y="727837"/>
                  </a:lnTo>
                  <a:cubicBezTo>
                    <a:pt x="6858" y="727837"/>
                    <a:pt x="0" y="720979"/>
                    <a:pt x="0" y="712597"/>
                  </a:cubicBezTo>
                  <a:close/>
                </a:path>
              </a:pathLst>
            </a:custGeom>
            <a:solidFill>
              <a:srgbClr val="F8ECE4"/>
            </a:solidFill>
          </p:spPr>
        </p:sp>
        <p:sp>
          <p:nvSpPr>
            <p:cNvPr id="10" name="Freeform 10"/>
            <p:cNvSpPr/>
            <p:nvPr/>
          </p:nvSpPr>
          <p:spPr>
            <a:xfrm>
              <a:off x="0" y="0"/>
              <a:ext cx="740537" cy="740537"/>
            </a:xfrm>
            <a:custGeom>
              <a:avLst/>
              <a:gdLst/>
              <a:ahLst/>
              <a:cxnLst/>
              <a:rect l="l" t="t" r="r" b="b"/>
              <a:pathLst>
                <a:path w="740537" h="740537">
                  <a:moveTo>
                    <a:pt x="0" y="21590"/>
                  </a:moveTo>
                  <a:cubicBezTo>
                    <a:pt x="0" y="9652"/>
                    <a:pt x="9652" y="0"/>
                    <a:pt x="21590" y="0"/>
                  </a:cubicBezTo>
                  <a:lnTo>
                    <a:pt x="718947" y="0"/>
                  </a:lnTo>
                  <a:lnTo>
                    <a:pt x="718947" y="6350"/>
                  </a:lnTo>
                  <a:lnTo>
                    <a:pt x="718947" y="0"/>
                  </a:lnTo>
                  <a:cubicBezTo>
                    <a:pt x="730885" y="0"/>
                    <a:pt x="740537" y="9652"/>
                    <a:pt x="740537" y="21590"/>
                  </a:cubicBezTo>
                  <a:lnTo>
                    <a:pt x="734187" y="21590"/>
                  </a:lnTo>
                  <a:lnTo>
                    <a:pt x="740537" y="21590"/>
                  </a:lnTo>
                  <a:lnTo>
                    <a:pt x="740537" y="718947"/>
                  </a:lnTo>
                  <a:lnTo>
                    <a:pt x="734187" y="718947"/>
                  </a:lnTo>
                  <a:lnTo>
                    <a:pt x="740537" y="718947"/>
                  </a:lnTo>
                  <a:cubicBezTo>
                    <a:pt x="740537" y="730885"/>
                    <a:pt x="730885" y="740537"/>
                    <a:pt x="718947" y="740537"/>
                  </a:cubicBezTo>
                  <a:lnTo>
                    <a:pt x="718947" y="734187"/>
                  </a:lnTo>
                  <a:lnTo>
                    <a:pt x="718947" y="740537"/>
                  </a:lnTo>
                  <a:lnTo>
                    <a:pt x="21590" y="740537"/>
                  </a:lnTo>
                  <a:lnTo>
                    <a:pt x="21590" y="734187"/>
                  </a:lnTo>
                  <a:lnTo>
                    <a:pt x="21590" y="740537"/>
                  </a:lnTo>
                  <a:cubicBezTo>
                    <a:pt x="9652" y="740537"/>
                    <a:pt x="0" y="730885"/>
                    <a:pt x="0" y="718947"/>
                  </a:cubicBezTo>
                  <a:lnTo>
                    <a:pt x="0" y="21590"/>
                  </a:lnTo>
                  <a:lnTo>
                    <a:pt x="6350" y="21590"/>
                  </a:lnTo>
                  <a:lnTo>
                    <a:pt x="0" y="21590"/>
                  </a:lnTo>
                  <a:moveTo>
                    <a:pt x="12700" y="21590"/>
                  </a:moveTo>
                  <a:lnTo>
                    <a:pt x="12700" y="718947"/>
                  </a:lnTo>
                  <a:lnTo>
                    <a:pt x="6350" y="718947"/>
                  </a:lnTo>
                  <a:lnTo>
                    <a:pt x="12700" y="718947"/>
                  </a:lnTo>
                  <a:cubicBezTo>
                    <a:pt x="12700" y="723900"/>
                    <a:pt x="16637" y="727837"/>
                    <a:pt x="21590" y="727837"/>
                  </a:cubicBezTo>
                  <a:lnTo>
                    <a:pt x="718947" y="727837"/>
                  </a:lnTo>
                  <a:cubicBezTo>
                    <a:pt x="723900" y="727837"/>
                    <a:pt x="727837" y="723900"/>
                    <a:pt x="727837" y="718947"/>
                  </a:cubicBezTo>
                  <a:lnTo>
                    <a:pt x="727837" y="21590"/>
                  </a:lnTo>
                  <a:cubicBezTo>
                    <a:pt x="727837" y="16637"/>
                    <a:pt x="723900" y="12700"/>
                    <a:pt x="718947"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1" name="TextBox 11"/>
          <p:cNvSpPr txBox="1"/>
          <p:nvPr/>
        </p:nvSpPr>
        <p:spPr>
          <a:xfrm>
            <a:off x="7903964" y="3431530"/>
            <a:ext cx="152251" cy="335459"/>
          </a:xfrm>
          <a:prstGeom prst="rect">
            <a:avLst/>
          </a:prstGeom>
        </p:spPr>
        <p:txBody>
          <a:bodyPr lIns="0" tIns="0" rIns="0" bIns="0" rtlCol="0" anchor="t">
            <a:spAutoFit/>
          </a:bodyPr>
          <a:lstStyle/>
          <a:p>
            <a:pPr algn="ctr">
              <a:lnSpc>
                <a:spcPts val="2812"/>
              </a:lnSpc>
            </a:pPr>
            <a:r>
              <a:rPr lang="en-US" sz="2812" b="1">
                <a:solidFill>
                  <a:srgbClr val="151617"/>
                </a:solidFill>
                <a:latin typeface="Arimo Bold"/>
                <a:ea typeface="Arimo Bold"/>
                <a:cs typeface="Arimo Bold"/>
                <a:sym typeface="Arimo Bold"/>
              </a:rPr>
              <a:t>1</a:t>
            </a:r>
          </a:p>
        </p:txBody>
      </p:sp>
      <p:sp>
        <p:nvSpPr>
          <p:cNvPr id="12" name="TextBox 12"/>
          <p:cNvSpPr txBox="1"/>
          <p:nvPr/>
        </p:nvSpPr>
        <p:spPr>
          <a:xfrm>
            <a:off x="8495705" y="3292971"/>
            <a:ext cx="3956000" cy="777180"/>
          </a:xfrm>
          <a:prstGeom prst="rect">
            <a:avLst/>
          </a:prstGeom>
        </p:spPr>
        <p:txBody>
          <a:bodyPr lIns="0" tIns="0" rIns="0" bIns="0" rtlCol="0" anchor="t">
            <a:spAutoFit/>
          </a:bodyPr>
          <a:lstStyle/>
          <a:p>
            <a:pPr algn="l">
              <a:lnSpc>
                <a:spcPts val="2937"/>
              </a:lnSpc>
            </a:pPr>
            <a:r>
              <a:rPr lang="en-US" sz="2375" b="1">
                <a:solidFill>
                  <a:srgbClr val="151617"/>
                </a:solidFill>
                <a:latin typeface="Arimo Bold"/>
                <a:ea typeface="Arimo Bold"/>
                <a:cs typeface="Arimo Bold"/>
                <a:sym typeface="Arimo Bold"/>
              </a:rPr>
              <a:t>User Authentication and Authorization</a:t>
            </a:r>
          </a:p>
        </p:txBody>
      </p:sp>
      <p:sp>
        <p:nvSpPr>
          <p:cNvPr id="13" name="TextBox 13"/>
          <p:cNvSpPr txBox="1"/>
          <p:nvPr/>
        </p:nvSpPr>
        <p:spPr>
          <a:xfrm>
            <a:off x="8495705" y="4110930"/>
            <a:ext cx="3956000" cy="1657350"/>
          </a:xfrm>
          <a:prstGeom prst="rect">
            <a:avLst/>
          </a:prstGeom>
        </p:spPr>
        <p:txBody>
          <a:bodyPr lIns="0" tIns="0" rIns="0" bIns="0" rtlCol="0" anchor="t">
            <a:spAutoFit/>
          </a:bodyPr>
          <a:lstStyle/>
          <a:p>
            <a:pPr algn="l">
              <a:lnSpc>
                <a:spcPts val="3000"/>
              </a:lnSpc>
            </a:pPr>
            <a:r>
              <a:rPr lang="en-US" sz="1874">
                <a:solidFill>
                  <a:srgbClr val="151617"/>
                </a:solidFill>
                <a:latin typeface="Arimo"/>
                <a:ea typeface="Arimo"/>
                <a:cs typeface="Arimo"/>
                <a:sym typeface="Arimo"/>
              </a:rPr>
              <a:t>Secure user authentication and authorization are implemented to protect user data and prevent unauthorized access.</a:t>
            </a:r>
          </a:p>
        </p:txBody>
      </p:sp>
      <p:grpSp>
        <p:nvGrpSpPr>
          <p:cNvPr id="14" name="Group 14"/>
          <p:cNvGrpSpPr/>
          <p:nvPr/>
        </p:nvGrpSpPr>
        <p:grpSpPr>
          <a:xfrm>
            <a:off x="12689532" y="3307259"/>
            <a:ext cx="555426" cy="555426"/>
            <a:chOff x="0" y="0"/>
            <a:chExt cx="740568" cy="740568"/>
          </a:xfrm>
        </p:grpSpPr>
        <p:sp>
          <p:nvSpPr>
            <p:cNvPr id="15" name="Freeform 15"/>
            <p:cNvSpPr/>
            <p:nvPr/>
          </p:nvSpPr>
          <p:spPr>
            <a:xfrm>
              <a:off x="6350" y="6350"/>
              <a:ext cx="727837" cy="727837"/>
            </a:xfrm>
            <a:custGeom>
              <a:avLst/>
              <a:gdLst/>
              <a:ahLst/>
              <a:cxnLst/>
              <a:rect l="l" t="t" r="r" b="b"/>
              <a:pathLst>
                <a:path w="727837" h="727837">
                  <a:moveTo>
                    <a:pt x="0" y="15240"/>
                  </a:moveTo>
                  <a:cubicBezTo>
                    <a:pt x="0" y="6858"/>
                    <a:pt x="6858" y="0"/>
                    <a:pt x="15240" y="0"/>
                  </a:cubicBezTo>
                  <a:lnTo>
                    <a:pt x="712597" y="0"/>
                  </a:lnTo>
                  <a:cubicBezTo>
                    <a:pt x="720979" y="0"/>
                    <a:pt x="727837" y="6858"/>
                    <a:pt x="727837" y="15240"/>
                  </a:cubicBezTo>
                  <a:lnTo>
                    <a:pt x="727837" y="712597"/>
                  </a:lnTo>
                  <a:cubicBezTo>
                    <a:pt x="727837" y="720979"/>
                    <a:pt x="720979" y="727837"/>
                    <a:pt x="712597" y="727837"/>
                  </a:cubicBezTo>
                  <a:lnTo>
                    <a:pt x="15240" y="727837"/>
                  </a:lnTo>
                  <a:cubicBezTo>
                    <a:pt x="6858" y="727837"/>
                    <a:pt x="0" y="720979"/>
                    <a:pt x="0" y="712597"/>
                  </a:cubicBezTo>
                  <a:close/>
                </a:path>
              </a:pathLst>
            </a:custGeom>
            <a:solidFill>
              <a:srgbClr val="F8ECE4"/>
            </a:solidFill>
          </p:spPr>
        </p:sp>
        <p:sp>
          <p:nvSpPr>
            <p:cNvPr id="16" name="Freeform 16"/>
            <p:cNvSpPr/>
            <p:nvPr/>
          </p:nvSpPr>
          <p:spPr>
            <a:xfrm>
              <a:off x="0" y="0"/>
              <a:ext cx="740537" cy="740537"/>
            </a:xfrm>
            <a:custGeom>
              <a:avLst/>
              <a:gdLst/>
              <a:ahLst/>
              <a:cxnLst/>
              <a:rect l="l" t="t" r="r" b="b"/>
              <a:pathLst>
                <a:path w="740537" h="740537">
                  <a:moveTo>
                    <a:pt x="0" y="21590"/>
                  </a:moveTo>
                  <a:cubicBezTo>
                    <a:pt x="0" y="9652"/>
                    <a:pt x="9652" y="0"/>
                    <a:pt x="21590" y="0"/>
                  </a:cubicBezTo>
                  <a:lnTo>
                    <a:pt x="718947" y="0"/>
                  </a:lnTo>
                  <a:lnTo>
                    <a:pt x="718947" y="6350"/>
                  </a:lnTo>
                  <a:lnTo>
                    <a:pt x="718947" y="0"/>
                  </a:lnTo>
                  <a:cubicBezTo>
                    <a:pt x="730885" y="0"/>
                    <a:pt x="740537" y="9652"/>
                    <a:pt x="740537" y="21590"/>
                  </a:cubicBezTo>
                  <a:lnTo>
                    <a:pt x="734187" y="21590"/>
                  </a:lnTo>
                  <a:lnTo>
                    <a:pt x="740537" y="21590"/>
                  </a:lnTo>
                  <a:lnTo>
                    <a:pt x="740537" y="718947"/>
                  </a:lnTo>
                  <a:lnTo>
                    <a:pt x="734187" y="718947"/>
                  </a:lnTo>
                  <a:lnTo>
                    <a:pt x="740537" y="718947"/>
                  </a:lnTo>
                  <a:cubicBezTo>
                    <a:pt x="740537" y="730885"/>
                    <a:pt x="730885" y="740537"/>
                    <a:pt x="718947" y="740537"/>
                  </a:cubicBezTo>
                  <a:lnTo>
                    <a:pt x="718947" y="734187"/>
                  </a:lnTo>
                  <a:lnTo>
                    <a:pt x="718947" y="740537"/>
                  </a:lnTo>
                  <a:lnTo>
                    <a:pt x="21590" y="740537"/>
                  </a:lnTo>
                  <a:lnTo>
                    <a:pt x="21590" y="734187"/>
                  </a:lnTo>
                  <a:lnTo>
                    <a:pt x="21590" y="740537"/>
                  </a:lnTo>
                  <a:cubicBezTo>
                    <a:pt x="9652" y="740537"/>
                    <a:pt x="0" y="730885"/>
                    <a:pt x="0" y="718947"/>
                  </a:cubicBezTo>
                  <a:lnTo>
                    <a:pt x="0" y="21590"/>
                  </a:lnTo>
                  <a:lnTo>
                    <a:pt x="6350" y="21590"/>
                  </a:lnTo>
                  <a:lnTo>
                    <a:pt x="0" y="21590"/>
                  </a:lnTo>
                  <a:moveTo>
                    <a:pt x="12700" y="21590"/>
                  </a:moveTo>
                  <a:lnTo>
                    <a:pt x="12700" y="718947"/>
                  </a:lnTo>
                  <a:lnTo>
                    <a:pt x="6350" y="718947"/>
                  </a:lnTo>
                  <a:lnTo>
                    <a:pt x="12700" y="718947"/>
                  </a:lnTo>
                  <a:cubicBezTo>
                    <a:pt x="12700" y="723900"/>
                    <a:pt x="16637" y="727837"/>
                    <a:pt x="21590" y="727837"/>
                  </a:cubicBezTo>
                  <a:lnTo>
                    <a:pt x="718947" y="727837"/>
                  </a:lnTo>
                  <a:cubicBezTo>
                    <a:pt x="723900" y="727837"/>
                    <a:pt x="727837" y="723900"/>
                    <a:pt x="727837" y="718947"/>
                  </a:cubicBezTo>
                  <a:lnTo>
                    <a:pt x="727837" y="21590"/>
                  </a:lnTo>
                  <a:cubicBezTo>
                    <a:pt x="727837" y="16637"/>
                    <a:pt x="723900" y="12700"/>
                    <a:pt x="718947"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7" name="TextBox 17"/>
          <p:cNvSpPr txBox="1"/>
          <p:nvPr/>
        </p:nvSpPr>
        <p:spPr>
          <a:xfrm>
            <a:off x="12856518" y="3431530"/>
            <a:ext cx="221307" cy="335459"/>
          </a:xfrm>
          <a:prstGeom prst="rect">
            <a:avLst/>
          </a:prstGeom>
        </p:spPr>
        <p:txBody>
          <a:bodyPr lIns="0" tIns="0" rIns="0" bIns="0" rtlCol="0" anchor="t">
            <a:spAutoFit/>
          </a:bodyPr>
          <a:lstStyle/>
          <a:p>
            <a:pPr algn="ctr">
              <a:lnSpc>
                <a:spcPts val="2812"/>
              </a:lnSpc>
            </a:pPr>
            <a:r>
              <a:rPr lang="en-US" sz="2812" b="1">
                <a:solidFill>
                  <a:srgbClr val="151617"/>
                </a:solidFill>
                <a:latin typeface="Arimo Bold"/>
                <a:ea typeface="Arimo Bold"/>
                <a:cs typeface="Arimo Bold"/>
                <a:sym typeface="Arimo Bold"/>
              </a:rPr>
              <a:t>2</a:t>
            </a:r>
          </a:p>
        </p:txBody>
      </p:sp>
      <p:sp>
        <p:nvSpPr>
          <p:cNvPr id="18" name="TextBox 18"/>
          <p:cNvSpPr txBox="1"/>
          <p:nvPr/>
        </p:nvSpPr>
        <p:spPr>
          <a:xfrm>
            <a:off x="13482786" y="3292971"/>
            <a:ext cx="3956000" cy="777180"/>
          </a:xfrm>
          <a:prstGeom prst="rect">
            <a:avLst/>
          </a:prstGeom>
        </p:spPr>
        <p:txBody>
          <a:bodyPr lIns="0" tIns="0" rIns="0" bIns="0" rtlCol="0" anchor="t">
            <a:spAutoFit/>
          </a:bodyPr>
          <a:lstStyle/>
          <a:p>
            <a:pPr algn="l">
              <a:lnSpc>
                <a:spcPts val="2937"/>
              </a:lnSpc>
            </a:pPr>
            <a:r>
              <a:rPr lang="en-US" sz="2375" b="1">
                <a:solidFill>
                  <a:srgbClr val="151617"/>
                </a:solidFill>
                <a:latin typeface="Arimo Bold"/>
                <a:ea typeface="Arimo Bold"/>
                <a:cs typeface="Arimo Bold"/>
                <a:sym typeface="Arimo Bold"/>
              </a:rPr>
              <a:t>Video Database Management</a:t>
            </a:r>
          </a:p>
        </p:txBody>
      </p:sp>
      <p:sp>
        <p:nvSpPr>
          <p:cNvPr id="19" name="TextBox 19"/>
          <p:cNvSpPr txBox="1"/>
          <p:nvPr/>
        </p:nvSpPr>
        <p:spPr>
          <a:xfrm>
            <a:off x="13482786" y="4110930"/>
            <a:ext cx="3956000" cy="1657350"/>
          </a:xfrm>
          <a:prstGeom prst="rect">
            <a:avLst/>
          </a:prstGeom>
        </p:spPr>
        <p:txBody>
          <a:bodyPr lIns="0" tIns="0" rIns="0" bIns="0" rtlCol="0" anchor="t">
            <a:spAutoFit/>
          </a:bodyPr>
          <a:lstStyle/>
          <a:p>
            <a:pPr algn="l">
              <a:lnSpc>
                <a:spcPts val="3000"/>
              </a:lnSpc>
            </a:pPr>
            <a:r>
              <a:rPr lang="en-US" sz="1874">
                <a:solidFill>
                  <a:srgbClr val="151617"/>
                </a:solidFill>
                <a:latin typeface="Arimo"/>
                <a:ea typeface="Arimo"/>
                <a:cs typeface="Arimo"/>
                <a:sym typeface="Arimo"/>
              </a:rPr>
              <a:t>The backend manages a video database, storing video metadata, user information, and interaction data efficiently.</a:t>
            </a:r>
          </a:p>
        </p:txBody>
      </p:sp>
      <p:grpSp>
        <p:nvGrpSpPr>
          <p:cNvPr id="20" name="Group 20"/>
          <p:cNvGrpSpPr/>
          <p:nvPr/>
        </p:nvGrpSpPr>
        <p:grpSpPr>
          <a:xfrm>
            <a:off x="7702451" y="6279059"/>
            <a:ext cx="555426" cy="555426"/>
            <a:chOff x="0" y="0"/>
            <a:chExt cx="740568" cy="740568"/>
          </a:xfrm>
        </p:grpSpPr>
        <p:sp>
          <p:nvSpPr>
            <p:cNvPr id="21" name="Freeform 21"/>
            <p:cNvSpPr/>
            <p:nvPr/>
          </p:nvSpPr>
          <p:spPr>
            <a:xfrm>
              <a:off x="6350" y="6350"/>
              <a:ext cx="727837" cy="727837"/>
            </a:xfrm>
            <a:custGeom>
              <a:avLst/>
              <a:gdLst/>
              <a:ahLst/>
              <a:cxnLst/>
              <a:rect l="l" t="t" r="r" b="b"/>
              <a:pathLst>
                <a:path w="727837" h="727837">
                  <a:moveTo>
                    <a:pt x="0" y="15240"/>
                  </a:moveTo>
                  <a:cubicBezTo>
                    <a:pt x="0" y="6858"/>
                    <a:pt x="6858" y="0"/>
                    <a:pt x="15240" y="0"/>
                  </a:cubicBezTo>
                  <a:lnTo>
                    <a:pt x="712597" y="0"/>
                  </a:lnTo>
                  <a:cubicBezTo>
                    <a:pt x="720979" y="0"/>
                    <a:pt x="727837" y="6858"/>
                    <a:pt x="727837" y="15240"/>
                  </a:cubicBezTo>
                  <a:lnTo>
                    <a:pt x="727837" y="712597"/>
                  </a:lnTo>
                  <a:cubicBezTo>
                    <a:pt x="727837" y="720979"/>
                    <a:pt x="720979" y="727837"/>
                    <a:pt x="712597" y="727837"/>
                  </a:cubicBezTo>
                  <a:lnTo>
                    <a:pt x="15240" y="727837"/>
                  </a:lnTo>
                  <a:cubicBezTo>
                    <a:pt x="6858" y="727837"/>
                    <a:pt x="0" y="720979"/>
                    <a:pt x="0" y="712597"/>
                  </a:cubicBezTo>
                  <a:close/>
                </a:path>
              </a:pathLst>
            </a:custGeom>
            <a:solidFill>
              <a:srgbClr val="F8ECE4"/>
            </a:solidFill>
          </p:spPr>
        </p:sp>
        <p:sp>
          <p:nvSpPr>
            <p:cNvPr id="22" name="Freeform 22"/>
            <p:cNvSpPr/>
            <p:nvPr/>
          </p:nvSpPr>
          <p:spPr>
            <a:xfrm>
              <a:off x="0" y="0"/>
              <a:ext cx="740537" cy="740537"/>
            </a:xfrm>
            <a:custGeom>
              <a:avLst/>
              <a:gdLst/>
              <a:ahLst/>
              <a:cxnLst/>
              <a:rect l="l" t="t" r="r" b="b"/>
              <a:pathLst>
                <a:path w="740537" h="740537">
                  <a:moveTo>
                    <a:pt x="0" y="21590"/>
                  </a:moveTo>
                  <a:cubicBezTo>
                    <a:pt x="0" y="9652"/>
                    <a:pt x="9652" y="0"/>
                    <a:pt x="21590" y="0"/>
                  </a:cubicBezTo>
                  <a:lnTo>
                    <a:pt x="718947" y="0"/>
                  </a:lnTo>
                  <a:lnTo>
                    <a:pt x="718947" y="6350"/>
                  </a:lnTo>
                  <a:lnTo>
                    <a:pt x="718947" y="0"/>
                  </a:lnTo>
                  <a:cubicBezTo>
                    <a:pt x="730885" y="0"/>
                    <a:pt x="740537" y="9652"/>
                    <a:pt x="740537" y="21590"/>
                  </a:cubicBezTo>
                  <a:lnTo>
                    <a:pt x="734187" y="21590"/>
                  </a:lnTo>
                  <a:lnTo>
                    <a:pt x="740537" y="21590"/>
                  </a:lnTo>
                  <a:lnTo>
                    <a:pt x="740537" y="718947"/>
                  </a:lnTo>
                  <a:lnTo>
                    <a:pt x="734187" y="718947"/>
                  </a:lnTo>
                  <a:lnTo>
                    <a:pt x="740537" y="718947"/>
                  </a:lnTo>
                  <a:cubicBezTo>
                    <a:pt x="740537" y="730885"/>
                    <a:pt x="730885" y="740537"/>
                    <a:pt x="718947" y="740537"/>
                  </a:cubicBezTo>
                  <a:lnTo>
                    <a:pt x="718947" y="734187"/>
                  </a:lnTo>
                  <a:lnTo>
                    <a:pt x="718947" y="740537"/>
                  </a:lnTo>
                  <a:lnTo>
                    <a:pt x="21590" y="740537"/>
                  </a:lnTo>
                  <a:lnTo>
                    <a:pt x="21590" y="734187"/>
                  </a:lnTo>
                  <a:lnTo>
                    <a:pt x="21590" y="740537"/>
                  </a:lnTo>
                  <a:cubicBezTo>
                    <a:pt x="9652" y="740537"/>
                    <a:pt x="0" y="730885"/>
                    <a:pt x="0" y="718947"/>
                  </a:cubicBezTo>
                  <a:lnTo>
                    <a:pt x="0" y="21590"/>
                  </a:lnTo>
                  <a:lnTo>
                    <a:pt x="6350" y="21590"/>
                  </a:lnTo>
                  <a:lnTo>
                    <a:pt x="0" y="21590"/>
                  </a:lnTo>
                  <a:moveTo>
                    <a:pt x="12700" y="21590"/>
                  </a:moveTo>
                  <a:lnTo>
                    <a:pt x="12700" y="718947"/>
                  </a:lnTo>
                  <a:lnTo>
                    <a:pt x="6350" y="718947"/>
                  </a:lnTo>
                  <a:lnTo>
                    <a:pt x="12700" y="718947"/>
                  </a:lnTo>
                  <a:cubicBezTo>
                    <a:pt x="12700" y="723900"/>
                    <a:pt x="16637" y="727837"/>
                    <a:pt x="21590" y="727837"/>
                  </a:cubicBezTo>
                  <a:lnTo>
                    <a:pt x="718947" y="727837"/>
                  </a:lnTo>
                  <a:cubicBezTo>
                    <a:pt x="723900" y="727837"/>
                    <a:pt x="727837" y="723900"/>
                    <a:pt x="727837" y="718947"/>
                  </a:cubicBezTo>
                  <a:lnTo>
                    <a:pt x="727837" y="21590"/>
                  </a:lnTo>
                  <a:cubicBezTo>
                    <a:pt x="727837" y="16637"/>
                    <a:pt x="723900" y="12700"/>
                    <a:pt x="718947"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23" name="TextBox 23"/>
          <p:cNvSpPr txBox="1"/>
          <p:nvPr/>
        </p:nvSpPr>
        <p:spPr>
          <a:xfrm>
            <a:off x="7868394" y="6403330"/>
            <a:ext cx="223540" cy="335459"/>
          </a:xfrm>
          <a:prstGeom prst="rect">
            <a:avLst/>
          </a:prstGeom>
        </p:spPr>
        <p:txBody>
          <a:bodyPr lIns="0" tIns="0" rIns="0" bIns="0" rtlCol="0" anchor="t">
            <a:spAutoFit/>
          </a:bodyPr>
          <a:lstStyle/>
          <a:p>
            <a:pPr algn="ctr">
              <a:lnSpc>
                <a:spcPts val="2812"/>
              </a:lnSpc>
            </a:pPr>
            <a:r>
              <a:rPr lang="en-US" sz="2812" b="1">
                <a:solidFill>
                  <a:srgbClr val="151617"/>
                </a:solidFill>
                <a:latin typeface="Arimo Bold"/>
                <a:ea typeface="Arimo Bold"/>
                <a:cs typeface="Arimo Bold"/>
                <a:sym typeface="Arimo Bold"/>
              </a:rPr>
              <a:t>3</a:t>
            </a:r>
          </a:p>
        </p:txBody>
      </p:sp>
      <p:sp>
        <p:nvSpPr>
          <p:cNvPr id="24" name="TextBox 24"/>
          <p:cNvSpPr txBox="1"/>
          <p:nvPr/>
        </p:nvSpPr>
        <p:spPr>
          <a:xfrm>
            <a:off x="8495705" y="6264771"/>
            <a:ext cx="3956000" cy="777180"/>
          </a:xfrm>
          <a:prstGeom prst="rect">
            <a:avLst/>
          </a:prstGeom>
        </p:spPr>
        <p:txBody>
          <a:bodyPr lIns="0" tIns="0" rIns="0" bIns="0" rtlCol="0" anchor="t">
            <a:spAutoFit/>
          </a:bodyPr>
          <a:lstStyle/>
          <a:p>
            <a:pPr algn="l">
              <a:lnSpc>
                <a:spcPts val="2937"/>
              </a:lnSpc>
            </a:pPr>
            <a:r>
              <a:rPr lang="en-US" sz="2375" b="1">
                <a:solidFill>
                  <a:srgbClr val="151617"/>
                </a:solidFill>
                <a:latin typeface="Arimo Bold"/>
                <a:ea typeface="Arimo Bold"/>
                <a:cs typeface="Arimo Bold"/>
                <a:sym typeface="Arimo Bold"/>
              </a:rPr>
              <a:t>Video Transcoding and Storage</a:t>
            </a:r>
          </a:p>
        </p:txBody>
      </p:sp>
      <p:sp>
        <p:nvSpPr>
          <p:cNvPr id="25" name="TextBox 25"/>
          <p:cNvSpPr txBox="1"/>
          <p:nvPr/>
        </p:nvSpPr>
        <p:spPr>
          <a:xfrm>
            <a:off x="8495705" y="7082730"/>
            <a:ext cx="3956000" cy="2045494"/>
          </a:xfrm>
          <a:prstGeom prst="rect">
            <a:avLst/>
          </a:prstGeom>
        </p:spPr>
        <p:txBody>
          <a:bodyPr lIns="0" tIns="0" rIns="0" bIns="0" rtlCol="0" anchor="t">
            <a:spAutoFit/>
          </a:bodyPr>
          <a:lstStyle/>
          <a:p>
            <a:pPr algn="l">
              <a:lnSpc>
                <a:spcPts val="3000"/>
              </a:lnSpc>
            </a:pPr>
            <a:r>
              <a:rPr lang="en-US" sz="1874">
                <a:solidFill>
                  <a:srgbClr val="151617"/>
                </a:solidFill>
                <a:latin typeface="Arimo"/>
                <a:ea typeface="Arimo"/>
                <a:cs typeface="Arimo"/>
                <a:sym typeface="Arimo"/>
              </a:rPr>
              <a:t>The backend transcodes videos to different formats for optimal playback across various devices. Secure video storage and retrieval are ensured.</a:t>
            </a:r>
          </a:p>
        </p:txBody>
      </p:sp>
      <p:grpSp>
        <p:nvGrpSpPr>
          <p:cNvPr id="26" name="Group 26"/>
          <p:cNvGrpSpPr/>
          <p:nvPr/>
        </p:nvGrpSpPr>
        <p:grpSpPr>
          <a:xfrm>
            <a:off x="12689532" y="6279059"/>
            <a:ext cx="555426" cy="555426"/>
            <a:chOff x="0" y="0"/>
            <a:chExt cx="740568" cy="740568"/>
          </a:xfrm>
        </p:grpSpPr>
        <p:sp>
          <p:nvSpPr>
            <p:cNvPr id="27" name="Freeform 27"/>
            <p:cNvSpPr/>
            <p:nvPr/>
          </p:nvSpPr>
          <p:spPr>
            <a:xfrm>
              <a:off x="6350" y="6350"/>
              <a:ext cx="727837" cy="727837"/>
            </a:xfrm>
            <a:custGeom>
              <a:avLst/>
              <a:gdLst/>
              <a:ahLst/>
              <a:cxnLst/>
              <a:rect l="l" t="t" r="r" b="b"/>
              <a:pathLst>
                <a:path w="727837" h="727837">
                  <a:moveTo>
                    <a:pt x="0" y="15240"/>
                  </a:moveTo>
                  <a:cubicBezTo>
                    <a:pt x="0" y="6858"/>
                    <a:pt x="6858" y="0"/>
                    <a:pt x="15240" y="0"/>
                  </a:cubicBezTo>
                  <a:lnTo>
                    <a:pt x="712597" y="0"/>
                  </a:lnTo>
                  <a:cubicBezTo>
                    <a:pt x="720979" y="0"/>
                    <a:pt x="727837" y="6858"/>
                    <a:pt x="727837" y="15240"/>
                  </a:cubicBezTo>
                  <a:lnTo>
                    <a:pt x="727837" y="712597"/>
                  </a:lnTo>
                  <a:cubicBezTo>
                    <a:pt x="727837" y="720979"/>
                    <a:pt x="720979" y="727837"/>
                    <a:pt x="712597" y="727837"/>
                  </a:cubicBezTo>
                  <a:lnTo>
                    <a:pt x="15240" y="727837"/>
                  </a:lnTo>
                  <a:cubicBezTo>
                    <a:pt x="6858" y="727837"/>
                    <a:pt x="0" y="720979"/>
                    <a:pt x="0" y="712597"/>
                  </a:cubicBezTo>
                  <a:close/>
                </a:path>
              </a:pathLst>
            </a:custGeom>
            <a:solidFill>
              <a:srgbClr val="F8ECE4"/>
            </a:solidFill>
          </p:spPr>
        </p:sp>
        <p:sp>
          <p:nvSpPr>
            <p:cNvPr id="28" name="Freeform 28"/>
            <p:cNvSpPr/>
            <p:nvPr/>
          </p:nvSpPr>
          <p:spPr>
            <a:xfrm>
              <a:off x="0" y="0"/>
              <a:ext cx="740537" cy="740537"/>
            </a:xfrm>
            <a:custGeom>
              <a:avLst/>
              <a:gdLst/>
              <a:ahLst/>
              <a:cxnLst/>
              <a:rect l="l" t="t" r="r" b="b"/>
              <a:pathLst>
                <a:path w="740537" h="740537">
                  <a:moveTo>
                    <a:pt x="0" y="21590"/>
                  </a:moveTo>
                  <a:cubicBezTo>
                    <a:pt x="0" y="9652"/>
                    <a:pt x="9652" y="0"/>
                    <a:pt x="21590" y="0"/>
                  </a:cubicBezTo>
                  <a:lnTo>
                    <a:pt x="718947" y="0"/>
                  </a:lnTo>
                  <a:lnTo>
                    <a:pt x="718947" y="6350"/>
                  </a:lnTo>
                  <a:lnTo>
                    <a:pt x="718947" y="0"/>
                  </a:lnTo>
                  <a:cubicBezTo>
                    <a:pt x="730885" y="0"/>
                    <a:pt x="740537" y="9652"/>
                    <a:pt x="740537" y="21590"/>
                  </a:cubicBezTo>
                  <a:lnTo>
                    <a:pt x="734187" y="21590"/>
                  </a:lnTo>
                  <a:lnTo>
                    <a:pt x="740537" y="21590"/>
                  </a:lnTo>
                  <a:lnTo>
                    <a:pt x="740537" y="718947"/>
                  </a:lnTo>
                  <a:lnTo>
                    <a:pt x="734187" y="718947"/>
                  </a:lnTo>
                  <a:lnTo>
                    <a:pt x="740537" y="718947"/>
                  </a:lnTo>
                  <a:cubicBezTo>
                    <a:pt x="740537" y="730885"/>
                    <a:pt x="730885" y="740537"/>
                    <a:pt x="718947" y="740537"/>
                  </a:cubicBezTo>
                  <a:lnTo>
                    <a:pt x="718947" y="734187"/>
                  </a:lnTo>
                  <a:lnTo>
                    <a:pt x="718947" y="740537"/>
                  </a:lnTo>
                  <a:lnTo>
                    <a:pt x="21590" y="740537"/>
                  </a:lnTo>
                  <a:lnTo>
                    <a:pt x="21590" y="734187"/>
                  </a:lnTo>
                  <a:lnTo>
                    <a:pt x="21590" y="740537"/>
                  </a:lnTo>
                  <a:cubicBezTo>
                    <a:pt x="9652" y="740537"/>
                    <a:pt x="0" y="730885"/>
                    <a:pt x="0" y="718947"/>
                  </a:cubicBezTo>
                  <a:lnTo>
                    <a:pt x="0" y="21590"/>
                  </a:lnTo>
                  <a:lnTo>
                    <a:pt x="6350" y="21590"/>
                  </a:lnTo>
                  <a:lnTo>
                    <a:pt x="0" y="21590"/>
                  </a:lnTo>
                  <a:moveTo>
                    <a:pt x="12700" y="21590"/>
                  </a:moveTo>
                  <a:lnTo>
                    <a:pt x="12700" y="718947"/>
                  </a:lnTo>
                  <a:lnTo>
                    <a:pt x="6350" y="718947"/>
                  </a:lnTo>
                  <a:lnTo>
                    <a:pt x="12700" y="718947"/>
                  </a:lnTo>
                  <a:cubicBezTo>
                    <a:pt x="12700" y="723900"/>
                    <a:pt x="16637" y="727837"/>
                    <a:pt x="21590" y="727837"/>
                  </a:cubicBezTo>
                  <a:lnTo>
                    <a:pt x="718947" y="727837"/>
                  </a:lnTo>
                  <a:cubicBezTo>
                    <a:pt x="723900" y="727837"/>
                    <a:pt x="727837" y="723900"/>
                    <a:pt x="727837" y="718947"/>
                  </a:cubicBezTo>
                  <a:lnTo>
                    <a:pt x="727837" y="21590"/>
                  </a:lnTo>
                  <a:cubicBezTo>
                    <a:pt x="727837" y="16637"/>
                    <a:pt x="723900" y="12700"/>
                    <a:pt x="718947"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29" name="TextBox 29"/>
          <p:cNvSpPr txBox="1"/>
          <p:nvPr/>
        </p:nvSpPr>
        <p:spPr>
          <a:xfrm>
            <a:off x="12837616" y="6403330"/>
            <a:ext cx="259110" cy="335459"/>
          </a:xfrm>
          <a:prstGeom prst="rect">
            <a:avLst/>
          </a:prstGeom>
        </p:spPr>
        <p:txBody>
          <a:bodyPr lIns="0" tIns="0" rIns="0" bIns="0" rtlCol="0" anchor="t">
            <a:spAutoFit/>
          </a:bodyPr>
          <a:lstStyle/>
          <a:p>
            <a:pPr algn="ctr">
              <a:lnSpc>
                <a:spcPts val="2812"/>
              </a:lnSpc>
            </a:pPr>
            <a:r>
              <a:rPr lang="en-US" sz="2812" b="1">
                <a:solidFill>
                  <a:srgbClr val="151617"/>
                </a:solidFill>
                <a:latin typeface="Arimo Bold"/>
                <a:ea typeface="Arimo Bold"/>
                <a:cs typeface="Arimo Bold"/>
                <a:sym typeface="Arimo Bold"/>
              </a:rPr>
              <a:t>4</a:t>
            </a:r>
          </a:p>
        </p:txBody>
      </p:sp>
      <p:sp>
        <p:nvSpPr>
          <p:cNvPr id="30" name="TextBox 30"/>
          <p:cNvSpPr txBox="1"/>
          <p:nvPr/>
        </p:nvSpPr>
        <p:spPr>
          <a:xfrm>
            <a:off x="13482786" y="6264771"/>
            <a:ext cx="3956000" cy="777180"/>
          </a:xfrm>
          <a:prstGeom prst="rect">
            <a:avLst/>
          </a:prstGeom>
        </p:spPr>
        <p:txBody>
          <a:bodyPr lIns="0" tIns="0" rIns="0" bIns="0" rtlCol="0" anchor="t">
            <a:spAutoFit/>
          </a:bodyPr>
          <a:lstStyle/>
          <a:p>
            <a:pPr algn="l">
              <a:lnSpc>
                <a:spcPts val="2937"/>
              </a:lnSpc>
            </a:pPr>
            <a:r>
              <a:rPr lang="en-US" sz="2375" b="1">
                <a:solidFill>
                  <a:srgbClr val="151617"/>
                </a:solidFill>
                <a:latin typeface="Arimo Bold"/>
                <a:ea typeface="Arimo Bold"/>
                <a:cs typeface="Arimo Bold"/>
                <a:sym typeface="Arimo Bold"/>
              </a:rPr>
              <a:t>API for Frontend Communication</a:t>
            </a:r>
          </a:p>
        </p:txBody>
      </p:sp>
      <p:sp>
        <p:nvSpPr>
          <p:cNvPr id="31" name="TextBox 31"/>
          <p:cNvSpPr txBox="1"/>
          <p:nvPr/>
        </p:nvSpPr>
        <p:spPr>
          <a:xfrm>
            <a:off x="13482786" y="7082730"/>
            <a:ext cx="3956000" cy="2045494"/>
          </a:xfrm>
          <a:prstGeom prst="rect">
            <a:avLst/>
          </a:prstGeom>
        </p:spPr>
        <p:txBody>
          <a:bodyPr lIns="0" tIns="0" rIns="0" bIns="0" rtlCol="0" anchor="t">
            <a:spAutoFit/>
          </a:bodyPr>
          <a:lstStyle/>
          <a:p>
            <a:pPr algn="l">
              <a:lnSpc>
                <a:spcPts val="3000"/>
              </a:lnSpc>
            </a:pPr>
            <a:r>
              <a:rPr lang="en-US" sz="1874">
                <a:solidFill>
                  <a:srgbClr val="151617"/>
                </a:solidFill>
                <a:latin typeface="Arimo"/>
                <a:ea typeface="Arimo"/>
                <a:cs typeface="Arimo"/>
                <a:sym typeface="Arimo"/>
              </a:rPr>
              <a:t>A robust API provides a communication bridge between the frontend and backend, allowing for data exchange and functionality requests.</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TextBox 7"/>
          <p:cNvSpPr txBox="1"/>
          <p:nvPr/>
        </p:nvSpPr>
        <p:spPr>
          <a:xfrm>
            <a:off x="881657" y="895647"/>
            <a:ext cx="8485137" cy="834926"/>
          </a:xfrm>
          <a:prstGeom prst="rect">
            <a:avLst/>
          </a:prstGeom>
        </p:spPr>
        <p:txBody>
          <a:bodyPr lIns="0" tIns="0" rIns="0" bIns="0" rtlCol="0" anchor="t">
            <a:spAutoFit/>
          </a:bodyPr>
          <a:lstStyle/>
          <a:p>
            <a:pPr algn="l">
              <a:lnSpc>
                <a:spcPts val="6187"/>
              </a:lnSpc>
            </a:pPr>
            <a:r>
              <a:rPr lang="en-US" sz="4937" b="1">
                <a:solidFill>
                  <a:srgbClr val="151617"/>
                </a:solidFill>
                <a:latin typeface="Arimo Bold"/>
                <a:ea typeface="Arimo Bold"/>
                <a:cs typeface="Arimo Bold"/>
                <a:sym typeface="Arimo Bold"/>
              </a:rPr>
              <a:t>Threads for Concurrency</a:t>
            </a:r>
          </a:p>
        </p:txBody>
      </p:sp>
      <p:sp>
        <p:nvSpPr>
          <p:cNvPr id="8" name="Freeform 8" descr="preencoded.png"/>
          <p:cNvSpPr/>
          <p:nvPr/>
        </p:nvSpPr>
        <p:spPr>
          <a:xfrm>
            <a:off x="881657" y="2108299"/>
            <a:ext cx="629691" cy="629691"/>
          </a:xfrm>
          <a:custGeom>
            <a:avLst/>
            <a:gdLst/>
            <a:ahLst/>
            <a:cxnLst/>
            <a:rect l="l" t="t" r="r" b="b"/>
            <a:pathLst>
              <a:path w="629691" h="629691">
                <a:moveTo>
                  <a:pt x="0" y="0"/>
                </a:moveTo>
                <a:lnTo>
                  <a:pt x="629692" y="0"/>
                </a:lnTo>
                <a:lnTo>
                  <a:pt x="629692" y="629691"/>
                </a:lnTo>
                <a:lnTo>
                  <a:pt x="0" y="629691"/>
                </a:lnTo>
                <a:lnTo>
                  <a:pt x="0" y="0"/>
                </a:lnTo>
                <a:close/>
              </a:path>
            </a:pathLst>
          </a:custGeom>
          <a:blipFill>
            <a:blip r:embed="rId4"/>
            <a:stretch>
              <a:fillRect/>
            </a:stretch>
          </a:blipFill>
        </p:spPr>
      </p:sp>
      <p:sp>
        <p:nvSpPr>
          <p:cNvPr id="9" name="TextBox 9"/>
          <p:cNvSpPr txBox="1"/>
          <p:nvPr/>
        </p:nvSpPr>
        <p:spPr>
          <a:xfrm>
            <a:off x="881657" y="2970759"/>
            <a:ext cx="3148756" cy="412700"/>
          </a:xfrm>
          <a:prstGeom prst="rect">
            <a:avLst/>
          </a:prstGeom>
        </p:spPr>
        <p:txBody>
          <a:bodyPr lIns="0" tIns="0" rIns="0" bIns="0" rtlCol="0" anchor="t">
            <a:spAutoFit/>
          </a:bodyPr>
          <a:lstStyle/>
          <a:p>
            <a:pPr algn="l">
              <a:lnSpc>
                <a:spcPts val="3062"/>
              </a:lnSpc>
            </a:pPr>
            <a:r>
              <a:rPr lang="en-US" sz="2437" b="1">
                <a:solidFill>
                  <a:srgbClr val="151617"/>
                </a:solidFill>
                <a:latin typeface="Arimo Bold"/>
                <a:ea typeface="Arimo Bold"/>
                <a:cs typeface="Arimo Bold"/>
                <a:sym typeface="Arimo Bold"/>
              </a:rPr>
              <a:t>Video Processing</a:t>
            </a:r>
          </a:p>
        </p:txBody>
      </p:sp>
      <p:sp>
        <p:nvSpPr>
          <p:cNvPr id="10" name="TextBox 10"/>
          <p:cNvSpPr txBox="1"/>
          <p:nvPr/>
        </p:nvSpPr>
        <p:spPr>
          <a:xfrm>
            <a:off x="881657" y="3439269"/>
            <a:ext cx="4644479" cy="2110382"/>
          </a:xfrm>
          <a:prstGeom prst="rect">
            <a:avLst/>
          </a:prstGeom>
        </p:spPr>
        <p:txBody>
          <a:bodyPr lIns="0" tIns="0" rIns="0" bIns="0" rtlCol="0" anchor="t">
            <a:spAutoFit/>
          </a:bodyPr>
          <a:lstStyle/>
          <a:p>
            <a:pPr algn="l">
              <a:lnSpc>
                <a:spcPts val="3125"/>
              </a:lnSpc>
            </a:pPr>
            <a:r>
              <a:rPr lang="en-US" sz="1937">
                <a:solidFill>
                  <a:srgbClr val="151617"/>
                </a:solidFill>
                <a:latin typeface="Arimo"/>
                <a:ea typeface="Arimo"/>
                <a:cs typeface="Arimo"/>
                <a:sym typeface="Arimo"/>
              </a:rPr>
              <a:t>Threads significantly enhance video processing speeds by allowing multiple videos to be processed concurrently, optimizing performance.</a:t>
            </a:r>
          </a:p>
        </p:txBody>
      </p:sp>
      <p:sp>
        <p:nvSpPr>
          <p:cNvPr id="11" name="Freeform 11" descr="preencoded.png"/>
          <p:cNvSpPr/>
          <p:nvPr/>
        </p:nvSpPr>
        <p:spPr>
          <a:xfrm>
            <a:off x="5903862" y="2108299"/>
            <a:ext cx="629691" cy="629691"/>
          </a:xfrm>
          <a:custGeom>
            <a:avLst/>
            <a:gdLst/>
            <a:ahLst/>
            <a:cxnLst/>
            <a:rect l="l" t="t" r="r" b="b"/>
            <a:pathLst>
              <a:path w="629691" h="629691">
                <a:moveTo>
                  <a:pt x="0" y="0"/>
                </a:moveTo>
                <a:lnTo>
                  <a:pt x="629692" y="0"/>
                </a:lnTo>
                <a:lnTo>
                  <a:pt x="629692" y="629691"/>
                </a:lnTo>
                <a:lnTo>
                  <a:pt x="0" y="629691"/>
                </a:lnTo>
                <a:lnTo>
                  <a:pt x="0" y="0"/>
                </a:lnTo>
                <a:close/>
              </a:path>
            </a:pathLst>
          </a:custGeom>
          <a:blipFill>
            <a:blip r:embed="rId5"/>
            <a:stretch>
              <a:fillRect/>
            </a:stretch>
          </a:blipFill>
        </p:spPr>
      </p:sp>
      <p:sp>
        <p:nvSpPr>
          <p:cNvPr id="12" name="TextBox 12"/>
          <p:cNvSpPr txBox="1"/>
          <p:nvPr/>
        </p:nvSpPr>
        <p:spPr>
          <a:xfrm>
            <a:off x="5903862" y="2970759"/>
            <a:ext cx="3545384" cy="412700"/>
          </a:xfrm>
          <a:prstGeom prst="rect">
            <a:avLst/>
          </a:prstGeom>
        </p:spPr>
        <p:txBody>
          <a:bodyPr lIns="0" tIns="0" rIns="0" bIns="0" rtlCol="0" anchor="t">
            <a:spAutoFit/>
          </a:bodyPr>
          <a:lstStyle/>
          <a:p>
            <a:pPr algn="l">
              <a:lnSpc>
                <a:spcPts val="3062"/>
              </a:lnSpc>
            </a:pPr>
            <a:r>
              <a:rPr lang="en-US" sz="2437" b="1">
                <a:solidFill>
                  <a:srgbClr val="151617"/>
                </a:solidFill>
                <a:latin typeface="Arimo Bold"/>
                <a:ea typeface="Arimo Bold"/>
                <a:cs typeface="Arimo Bold"/>
                <a:sym typeface="Arimo Bold"/>
              </a:rPr>
              <a:t>Notification Delivery</a:t>
            </a:r>
          </a:p>
        </p:txBody>
      </p:sp>
      <p:sp>
        <p:nvSpPr>
          <p:cNvPr id="13" name="TextBox 13"/>
          <p:cNvSpPr txBox="1"/>
          <p:nvPr/>
        </p:nvSpPr>
        <p:spPr>
          <a:xfrm>
            <a:off x="5903862" y="3439269"/>
            <a:ext cx="4644479" cy="1707356"/>
          </a:xfrm>
          <a:prstGeom prst="rect">
            <a:avLst/>
          </a:prstGeom>
        </p:spPr>
        <p:txBody>
          <a:bodyPr lIns="0" tIns="0" rIns="0" bIns="0" rtlCol="0" anchor="t">
            <a:spAutoFit/>
          </a:bodyPr>
          <a:lstStyle/>
          <a:p>
            <a:pPr algn="l">
              <a:lnSpc>
                <a:spcPts val="3125"/>
              </a:lnSpc>
            </a:pPr>
            <a:r>
              <a:rPr lang="en-US" sz="1937">
                <a:solidFill>
                  <a:srgbClr val="151617"/>
                </a:solidFill>
                <a:latin typeface="Arimo"/>
                <a:ea typeface="Arimo"/>
                <a:cs typeface="Arimo"/>
                <a:sym typeface="Arimo"/>
              </a:rPr>
              <a:t>Threads improve notification delivery by handling multiple notifications simultaneously, ensuring timely updates to users.</a:t>
            </a:r>
          </a:p>
        </p:txBody>
      </p:sp>
      <p:sp>
        <p:nvSpPr>
          <p:cNvPr id="14" name="Freeform 14" descr="preencoded.png"/>
          <p:cNvSpPr/>
          <p:nvPr/>
        </p:nvSpPr>
        <p:spPr>
          <a:xfrm>
            <a:off x="881657" y="6305252"/>
            <a:ext cx="629691" cy="629691"/>
          </a:xfrm>
          <a:custGeom>
            <a:avLst/>
            <a:gdLst/>
            <a:ahLst/>
            <a:cxnLst/>
            <a:rect l="l" t="t" r="r" b="b"/>
            <a:pathLst>
              <a:path w="629691" h="629691">
                <a:moveTo>
                  <a:pt x="0" y="0"/>
                </a:moveTo>
                <a:lnTo>
                  <a:pt x="629692" y="0"/>
                </a:lnTo>
                <a:lnTo>
                  <a:pt x="629692" y="629692"/>
                </a:lnTo>
                <a:lnTo>
                  <a:pt x="0" y="629692"/>
                </a:lnTo>
                <a:lnTo>
                  <a:pt x="0" y="0"/>
                </a:lnTo>
                <a:close/>
              </a:path>
            </a:pathLst>
          </a:custGeom>
          <a:blipFill>
            <a:blip r:embed="rId6"/>
            <a:stretch>
              <a:fillRect/>
            </a:stretch>
          </a:blipFill>
        </p:spPr>
      </p:sp>
      <p:sp>
        <p:nvSpPr>
          <p:cNvPr id="15" name="TextBox 15"/>
          <p:cNvSpPr txBox="1"/>
          <p:nvPr/>
        </p:nvSpPr>
        <p:spPr>
          <a:xfrm>
            <a:off x="881657" y="7167711"/>
            <a:ext cx="3201889" cy="412700"/>
          </a:xfrm>
          <a:prstGeom prst="rect">
            <a:avLst/>
          </a:prstGeom>
        </p:spPr>
        <p:txBody>
          <a:bodyPr lIns="0" tIns="0" rIns="0" bIns="0" rtlCol="0" anchor="t">
            <a:spAutoFit/>
          </a:bodyPr>
          <a:lstStyle/>
          <a:p>
            <a:pPr algn="l">
              <a:lnSpc>
                <a:spcPts val="3062"/>
              </a:lnSpc>
            </a:pPr>
            <a:r>
              <a:rPr lang="en-US" sz="2437" b="1">
                <a:solidFill>
                  <a:srgbClr val="151617"/>
                </a:solidFill>
                <a:latin typeface="Arimo Bold"/>
                <a:ea typeface="Arimo Bold"/>
                <a:cs typeface="Arimo Bold"/>
                <a:sym typeface="Arimo Bold"/>
              </a:rPr>
              <a:t>Real-Time Updates</a:t>
            </a:r>
          </a:p>
        </p:txBody>
      </p:sp>
      <p:sp>
        <p:nvSpPr>
          <p:cNvPr id="16" name="TextBox 16"/>
          <p:cNvSpPr txBox="1"/>
          <p:nvPr/>
        </p:nvSpPr>
        <p:spPr>
          <a:xfrm>
            <a:off x="881657" y="7636222"/>
            <a:ext cx="4644479" cy="1707356"/>
          </a:xfrm>
          <a:prstGeom prst="rect">
            <a:avLst/>
          </a:prstGeom>
        </p:spPr>
        <p:txBody>
          <a:bodyPr lIns="0" tIns="0" rIns="0" bIns="0" rtlCol="0" anchor="t">
            <a:spAutoFit/>
          </a:bodyPr>
          <a:lstStyle/>
          <a:p>
            <a:pPr algn="l">
              <a:lnSpc>
                <a:spcPts val="3125"/>
              </a:lnSpc>
            </a:pPr>
            <a:r>
              <a:rPr lang="en-US" sz="1937">
                <a:solidFill>
                  <a:srgbClr val="151617"/>
                </a:solidFill>
                <a:latin typeface="Arimo"/>
                <a:ea typeface="Arimo"/>
                <a:cs typeface="Arimo"/>
                <a:sym typeface="Arimo"/>
              </a:rPr>
              <a:t>Threads enable real-time updates for features like comments, likes, and shares, providing a responsive and interactive user experience.</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TextBox 6"/>
          <p:cNvSpPr txBox="1"/>
          <p:nvPr/>
        </p:nvSpPr>
        <p:spPr>
          <a:xfrm>
            <a:off x="890290" y="652760"/>
            <a:ext cx="11737627" cy="842665"/>
          </a:xfrm>
          <a:prstGeom prst="rect">
            <a:avLst/>
          </a:prstGeom>
        </p:spPr>
        <p:txBody>
          <a:bodyPr lIns="0" tIns="0" rIns="0" bIns="0" rtlCol="0" anchor="t">
            <a:spAutoFit/>
          </a:bodyPr>
          <a:lstStyle/>
          <a:p>
            <a:pPr algn="l">
              <a:lnSpc>
                <a:spcPts val="6249"/>
              </a:lnSpc>
            </a:pPr>
            <a:r>
              <a:rPr lang="en-US" sz="4999" b="1">
                <a:solidFill>
                  <a:srgbClr val="151617"/>
                </a:solidFill>
                <a:latin typeface="Arimo Bold"/>
                <a:ea typeface="Arimo Bold"/>
                <a:cs typeface="Arimo Bold"/>
                <a:sym typeface="Arimo Bold"/>
              </a:rPr>
              <a:t>Key Features and Design Patterns</a:t>
            </a:r>
          </a:p>
        </p:txBody>
      </p:sp>
      <p:sp>
        <p:nvSpPr>
          <p:cNvPr id="7" name="Freeform 7" descr="preencoded.png"/>
          <p:cNvSpPr/>
          <p:nvPr/>
        </p:nvSpPr>
        <p:spPr>
          <a:xfrm>
            <a:off x="4199930" y="2004120"/>
            <a:ext cx="1634132" cy="1465660"/>
          </a:xfrm>
          <a:custGeom>
            <a:avLst/>
            <a:gdLst/>
            <a:ahLst/>
            <a:cxnLst/>
            <a:rect l="l" t="t" r="r" b="b"/>
            <a:pathLst>
              <a:path w="1634132" h="1465660">
                <a:moveTo>
                  <a:pt x="0" y="0"/>
                </a:moveTo>
                <a:lnTo>
                  <a:pt x="1634132" y="0"/>
                </a:lnTo>
                <a:lnTo>
                  <a:pt x="1634132" y="1465660"/>
                </a:lnTo>
                <a:lnTo>
                  <a:pt x="0" y="1465660"/>
                </a:lnTo>
                <a:lnTo>
                  <a:pt x="0" y="0"/>
                </a:lnTo>
                <a:close/>
              </a:path>
            </a:pathLst>
          </a:custGeom>
          <a:blipFill>
            <a:blip r:embed="rId3"/>
            <a:stretch>
              <a:fillRect l="-86" r="-86"/>
            </a:stretch>
          </a:blipFill>
        </p:spPr>
      </p:sp>
      <p:sp>
        <p:nvSpPr>
          <p:cNvPr id="8" name="TextBox 8"/>
          <p:cNvSpPr txBox="1"/>
          <p:nvPr/>
        </p:nvSpPr>
        <p:spPr>
          <a:xfrm>
            <a:off x="4950470" y="2549872"/>
            <a:ext cx="132904" cy="623144"/>
          </a:xfrm>
          <a:prstGeom prst="rect">
            <a:avLst/>
          </a:prstGeom>
        </p:spPr>
        <p:txBody>
          <a:bodyPr lIns="0" tIns="0" rIns="0" bIns="0" rtlCol="0" anchor="t">
            <a:spAutoFit/>
          </a:bodyPr>
          <a:lstStyle/>
          <a:p>
            <a:pPr algn="ctr">
              <a:lnSpc>
                <a:spcPts val="4000"/>
              </a:lnSpc>
            </a:pPr>
            <a:r>
              <a:rPr lang="en-US" sz="2499" b="1">
                <a:solidFill>
                  <a:srgbClr val="151617"/>
                </a:solidFill>
                <a:latin typeface="Arimo Bold"/>
                <a:ea typeface="Arimo Bold"/>
                <a:cs typeface="Arimo Bold"/>
                <a:sym typeface="Arimo Bold"/>
              </a:rPr>
              <a:t>1</a:t>
            </a:r>
          </a:p>
        </p:txBody>
      </p:sp>
      <p:sp>
        <p:nvSpPr>
          <p:cNvPr id="9" name="TextBox 9"/>
          <p:cNvSpPr txBox="1"/>
          <p:nvPr/>
        </p:nvSpPr>
        <p:spPr>
          <a:xfrm>
            <a:off x="6088410" y="2509540"/>
            <a:ext cx="3189834" cy="426095"/>
          </a:xfrm>
          <a:prstGeom prst="rect">
            <a:avLst/>
          </a:prstGeom>
        </p:spPr>
        <p:txBody>
          <a:bodyPr lIns="0" tIns="0" rIns="0" bIns="0" rtlCol="0" anchor="t">
            <a:spAutoFit/>
          </a:bodyPr>
          <a:lstStyle/>
          <a:p>
            <a:pPr algn="l">
              <a:lnSpc>
                <a:spcPts val="3124"/>
              </a:lnSpc>
            </a:pPr>
            <a:r>
              <a:rPr lang="en-US" sz="2499" b="1">
                <a:solidFill>
                  <a:srgbClr val="151617"/>
                </a:solidFill>
                <a:latin typeface="Arimo Bold"/>
                <a:ea typeface="Arimo Bold"/>
                <a:cs typeface="Arimo Bold"/>
                <a:sym typeface="Arimo Bold"/>
              </a:rPr>
              <a:t>Core Functionality</a:t>
            </a:r>
          </a:p>
        </p:txBody>
      </p:sp>
      <p:grpSp>
        <p:nvGrpSpPr>
          <p:cNvPr id="10" name="Group 10"/>
          <p:cNvGrpSpPr/>
          <p:nvPr/>
        </p:nvGrpSpPr>
        <p:grpSpPr>
          <a:xfrm>
            <a:off x="5897612" y="3489572"/>
            <a:ext cx="11436549" cy="14288"/>
            <a:chOff x="0" y="0"/>
            <a:chExt cx="15248732" cy="19050"/>
          </a:xfrm>
        </p:grpSpPr>
        <p:sp>
          <p:nvSpPr>
            <p:cNvPr id="11" name="Freeform 11"/>
            <p:cNvSpPr/>
            <p:nvPr/>
          </p:nvSpPr>
          <p:spPr>
            <a:xfrm>
              <a:off x="0" y="0"/>
              <a:ext cx="15248762" cy="19050"/>
            </a:xfrm>
            <a:custGeom>
              <a:avLst/>
              <a:gdLst/>
              <a:ahLst/>
              <a:cxnLst/>
              <a:rect l="l" t="t" r="r" b="b"/>
              <a:pathLst>
                <a:path w="15248762" h="19050">
                  <a:moveTo>
                    <a:pt x="0" y="9525"/>
                  </a:moveTo>
                  <a:cubicBezTo>
                    <a:pt x="0" y="4318"/>
                    <a:pt x="4318" y="0"/>
                    <a:pt x="9525" y="0"/>
                  </a:cubicBezTo>
                  <a:lnTo>
                    <a:pt x="15239237" y="0"/>
                  </a:lnTo>
                  <a:cubicBezTo>
                    <a:pt x="15244445" y="0"/>
                    <a:pt x="15248762" y="4318"/>
                    <a:pt x="15248762" y="9525"/>
                  </a:cubicBezTo>
                  <a:cubicBezTo>
                    <a:pt x="15248762" y="14732"/>
                    <a:pt x="15244445" y="19050"/>
                    <a:pt x="15239237" y="19050"/>
                  </a:cubicBezTo>
                  <a:lnTo>
                    <a:pt x="9525" y="19050"/>
                  </a:lnTo>
                  <a:cubicBezTo>
                    <a:pt x="4318" y="19050"/>
                    <a:pt x="0" y="14732"/>
                    <a:pt x="0" y="9525"/>
                  </a:cubicBezTo>
                  <a:close/>
                </a:path>
              </a:pathLst>
            </a:custGeom>
            <a:solidFill>
              <a:srgbClr val="151617"/>
            </a:solidFill>
          </p:spPr>
        </p:sp>
      </p:grpSp>
      <p:sp>
        <p:nvSpPr>
          <p:cNvPr id="12" name="Freeform 12" descr="preencoded.png"/>
          <p:cNvSpPr/>
          <p:nvPr/>
        </p:nvSpPr>
        <p:spPr>
          <a:xfrm>
            <a:off x="3382864" y="3533329"/>
            <a:ext cx="3268415" cy="1465660"/>
          </a:xfrm>
          <a:custGeom>
            <a:avLst/>
            <a:gdLst/>
            <a:ahLst/>
            <a:cxnLst/>
            <a:rect l="l" t="t" r="r" b="b"/>
            <a:pathLst>
              <a:path w="3268415" h="1465660">
                <a:moveTo>
                  <a:pt x="0" y="0"/>
                </a:moveTo>
                <a:lnTo>
                  <a:pt x="3268415" y="0"/>
                </a:lnTo>
                <a:lnTo>
                  <a:pt x="3268415" y="1465660"/>
                </a:lnTo>
                <a:lnTo>
                  <a:pt x="0" y="1465660"/>
                </a:lnTo>
                <a:lnTo>
                  <a:pt x="0" y="0"/>
                </a:lnTo>
                <a:close/>
              </a:path>
            </a:pathLst>
          </a:custGeom>
          <a:blipFill>
            <a:blip r:embed="rId4"/>
            <a:stretch>
              <a:fillRect t="-61" b="-61"/>
            </a:stretch>
          </a:blipFill>
        </p:spPr>
      </p:sp>
      <p:sp>
        <p:nvSpPr>
          <p:cNvPr id="13" name="TextBox 13"/>
          <p:cNvSpPr txBox="1"/>
          <p:nvPr/>
        </p:nvSpPr>
        <p:spPr>
          <a:xfrm>
            <a:off x="4920257" y="3897362"/>
            <a:ext cx="193327" cy="623144"/>
          </a:xfrm>
          <a:prstGeom prst="rect">
            <a:avLst/>
          </a:prstGeom>
        </p:spPr>
        <p:txBody>
          <a:bodyPr lIns="0" tIns="0" rIns="0" bIns="0" rtlCol="0" anchor="t">
            <a:spAutoFit/>
          </a:bodyPr>
          <a:lstStyle/>
          <a:p>
            <a:pPr algn="ctr">
              <a:lnSpc>
                <a:spcPts val="4000"/>
              </a:lnSpc>
            </a:pPr>
            <a:r>
              <a:rPr lang="en-US" sz="2499" b="1">
                <a:solidFill>
                  <a:srgbClr val="151617"/>
                </a:solidFill>
                <a:latin typeface="Arimo Bold"/>
                <a:ea typeface="Arimo Bold"/>
                <a:cs typeface="Arimo Bold"/>
                <a:sym typeface="Arimo Bold"/>
              </a:rPr>
              <a:t>2</a:t>
            </a:r>
          </a:p>
        </p:txBody>
      </p:sp>
      <p:sp>
        <p:nvSpPr>
          <p:cNvPr id="14" name="TextBox 14"/>
          <p:cNvSpPr txBox="1"/>
          <p:nvPr/>
        </p:nvSpPr>
        <p:spPr>
          <a:xfrm>
            <a:off x="6905625" y="3759101"/>
            <a:ext cx="3157091" cy="426095"/>
          </a:xfrm>
          <a:prstGeom prst="rect">
            <a:avLst/>
          </a:prstGeom>
        </p:spPr>
        <p:txBody>
          <a:bodyPr lIns="0" tIns="0" rIns="0" bIns="0" rtlCol="0" anchor="t">
            <a:spAutoFit/>
          </a:bodyPr>
          <a:lstStyle/>
          <a:p>
            <a:pPr algn="l">
              <a:lnSpc>
                <a:spcPts val="3124"/>
              </a:lnSpc>
            </a:pPr>
            <a:r>
              <a:rPr lang="en-US" sz="2499" b="1">
                <a:solidFill>
                  <a:srgbClr val="151617"/>
                </a:solidFill>
                <a:latin typeface="Arimo Bold"/>
                <a:ea typeface="Arimo Bold"/>
                <a:cs typeface="Arimo Bold"/>
                <a:sym typeface="Arimo Bold"/>
              </a:rPr>
              <a:t>User Management</a:t>
            </a:r>
          </a:p>
        </p:txBody>
      </p:sp>
      <p:sp>
        <p:nvSpPr>
          <p:cNvPr id="15" name="TextBox 15"/>
          <p:cNvSpPr txBox="1"/>
          <p:nvPr/>
        </p:nvSpPr>
        <p:spPr>
          <a:xfrm>
            <a:off x="6905625" y="4261545"/>
            <a:ext cx="3157091" cy="483096"/>
          </a:xfrm>
          <a:prstGeom prst="rect">
            <a:avLst/>
          </a:prstGeom>
        </p:spPr>
        <p:txBody>
          <a:bodyPr lIns="0" tIns="0" rIns="0" bIns="0" rtlCol="0" anchor="t">
            <a:spAutoFit/>
          </a:bodyPr>
          <a:lstStyle/>
          <a:p>
            <a:pPr algn="l">
              <a:lnSpc>
                <a:spcPts val="3187"/>
              </a:lnSpc>
            </a:pPr>
            <a:r>
              <a:rPr lang="en-US" sz="2000">
                <a:solidFill>
                  <a:srgbClr val="151617"/>
                </a:solidFill>
                <a:latin typeface="Arimo"/>
                <a:ea typeface="Arimo"/>
                <a:cs typeface="Arimo"/>
                <a:sym typeface="Arimo"/>
              </a:rPr>
              <a:t>Singleton Pattern</a:t>
            </a:r>
          </a:p>
        </p:txBody>
      </p:sp>
      <p:grpSp>
        <p:nvGrpSpPr>
          <p:cNvPr id="16" name="Group 16"/>
          <p:cNvGrpSpPr/>
          <p:nvPr/>
        </p:nvGrpSpPr>
        <p:grpSpPr>
          <a:xfrm>
            <a:off x="6714827" y="5018782"/>
            <a:ext cx="10619334" cy="14288"/>
            <a:chOff x="0" y="0"/>
            <a:chExt cx="14159112" cy="19050"/>
          </a:xfrm>
        </p:grpSpPr>
        <p:sp>
          <p:nvSpPr>
            <p:cNvPr id="17" name="Freeform 17"/>
            <p:cNvSpPr/>
            <p:nvPr/>
          </p:nvSpPr>
          <p:spPr>
            <a:xfrm>
              <a:off x="0" y="0"/>
              <a:ext cx="14159103" cy="19050"/>
            </a:xfrm>
            <a:custGeom>
              <a:avLst/>
              <a:gdLst/>
              <a:ahLst/>
              <a:cxnLst/>
              <a:rect l="l" t="t" r="r" b="b"/>
              <a:pathLst>
                <a:path w="14159103" h="19050">
                  <a:moveTo>
                    <a:pt x="0" y="9525"/>
                  </a:moveTo>
                  <a:cubicBezTo>
                    <a:pt x="0" y="4318"/>
                    <a:pt x="4318" y="0"/>
                    <a:pt x="9525" y="0"/>
                  </a:cubicBezTo>
                  <a:lnTo>
                    <a:pt x="14149578" y="0"/>
                  </a:lnTo>
                  <a:cubicBezTo>
                    <a:pt x="14154786" y="0"/>
                    <a:pt x="14159103" y="4318"/>
                    <a:pt x="14159103" y="9525"/>
                  </a:cubicBezTo>
                  <a:cubicBezTo>
                    <a:pt x="14159103" y="14732"/>
                    <a:pt x="14154786" y="19050"/>
                    <a:pt x="14149578" y="19050"/>
                  </a:cubicBezTo>
                  <a:lnTo>
                    <a:pt x="9525" y="19050"/>
                  </a:lnTo>
                  <a:cubicBezTo>
                    <a:pt x="4318" y="19050"/>
                    <a:pt x="0" y="14732"/>
                    <a:pt x="0" y="9525"/>
                  </a:cubicBezTo>
                  <a:close/>
                </a:path>
              </a:pathLst>
            </a:custGeom>
            <a:solidFill>
              <a:srgbClr val="151617"/>
            </a:solidFill>
          </p:spPr>
        </p:sp>
      </p:grpSp>
      <p:sp>
        <p:nvSpPr>
          <p:cNvPr id="18" name="Freeform 18" descr="preencoded.png"/>
          <p:cNvSpPr/>
          <p:nvPr/>
        </p:nvSpPr>
        <p:spPr>
          <a:xfrm>
            <a:off x="2565648" y="5062537"/>
            <a:ext cx="4902696" cy="1465660"/>
          </a:xfrm>
          <a:custGeom>
            <a:avLst/>
            <a:gdLst/>
            <a:ahLst/>
            <a:cxnLst/>
            <a:rect l="l" t="t" r="r" b="b"/>
            <a:pathLst>
              <a:path w="4902696" h="1465660">
                <a:moveTo>
                  <a:pt x="0" y="0"/>
                </a:moveTo>
                <a:lnTo>
                  <a:pt x="4902696" y="0"/>
                </a:lnTo>
                <a:lnTo>
                  <a:pt x="4902696" y="1465660"/>
                </a:lnTo>
                <a:lnTo>
                  <a:pt x="0" y="1465660"/>
                </a:lnTo>
                <a:lnTo>
                  <a:pt x="0" y="0"/>
                </a:lnTo>
                <a:close/>
              </a:path>
            </a:pathLst>
          </a:custGeom>
          <a:blipFill>
            <a:blip r:embed="rId5"/>
            <a:stretch>
              <a:fillRect t="-13" b="-13"/>
            </a:stretch>
          </a:blipFill>
        </p:spPr>
      </p:sp>
      <p:sp>
        <p:nvSpPr>
          <p:cNvPr id="19" name="TextBox 19"/>
          <p:cNvSpPr txBox="1"/>
          <p:nvPr/>
        </p:nvSpPr>
        <p:spPr>
          <a:xfrm>
            <a:off x="4919365" y="5426571"/>
            <a:ext cx="195262" cy="623144"/>
          </a:xfrm>
          <a:prstGeom prst="rect">
            <a:avLst/>
          </a:prstGeom>
        </p:spPr>
        <p:txBody>
          <a:bodyPr lIns="0" tIns="0" rIns="0" bIns="0" rtlCol="0" anchor="t">
            <a:spAutoFit/>
          </a:bodyPr>
          <a:lstStyle/>
          <a:p>
            <a:pPr algn="ctr">
              <a:lnSpc>
                <a:spcPts val="4000"/>
              </a:lnSpc>
            </a:pPr>
            <a:r>
              <a:rPr lang="en-US" sz="2499" b="1">
                <a:solidFill>
                  <a:srgbClr val="151617"/>
                </a:solidFill>
                <a:latin typeface="Arimo Bold"/>
                <a:ea typeface="Arimo Bold"/>
                <a:cs typeface="Arimo Bold"/>
                <a:sym typeface="Arimo Bold"/>
              </a:rPr>
              <a:t>3</a:t>
            </a:r>
          </a:p>
        </p:txBody>
      </p:sp>
      <p:sp>
        <p:nvSpPr>
          <p:cNvPr id="20" name="TextBox 20"/>
          <p:cNvSpPr txBox="1"/>
          <p:nvPr/>
        </p:nvSpPr>
        <p:spPr>
          <a:xfrm>
            <a:off x="7722691" y="5288310"/>
            <a:ext cx="3180010" cy="426095"/>
          </a:xfrm>
          <a:prstGeom prst="rect">
            <a:avLst/>
          </a:prstGeom>
        </p:spPr>
        <p:txBody>
          <a:bodyPr lIns="0" tIns="0" rIns="0" bIns="0" rtlCol="0" anchor="t">
            <a:spAutoFit/>
          </a:bodyPr>
          <a:lstStyle/>
          <a:p>
            <a:pPr algn="l">
              <a:lnSpc>
                <a:spcPts val="3124"/>
              </a:lnSpc>
            </a:pPr>
            <a:r>
              <a:rPr lang="en-US" sz="2499" b="1">
                <a:solidFill>
                  <a:srgbClr val="151617"/>
                </a:solidFill>
                <a:latin typeface="Arimo Bold"/>
                <a:ea typeface="Arimo Bold"/>
                <a:cs typeface="Arimo Bold"/>
                <a:sym typeface="Arimo Bold"/>
              </a:rPr>
              <a:t>Video Processing</a:t>
            </a:r>
          </a:p>
        </p:txBody>
      </p:sp>
      <p:sp>
        <p:nvSpPr>
          <p:cNvPr id="21" name="TextBox 21"/>
          <p:cNvSpPr txBox="1"/>
          <p:nvPr/>
        </p:nvSpPr>
        <p:spPr>
          <a:xfrm>
            <a:off x="7722691" y="5790754"/>
            <a:ext cx="3431679" cy="483096"/>
          </a:xfrm>
          <a:prstGeom prst="rect">
            <a:avLst/>
          </a:prstGeom>
        </p:spPr>
        <p:txBody>
          <a:bodyPr lIns="0" tIns="0" rIns="0" bIns="0" rtlCol="0" anchor="t">
            <a:spAutoFit/>
          </a:bodyPr>
          <a:lstStyle/>
          <a:p>
            <a:pPr algn="l">
              <a:lnSpc>
                <a:spcPts val="3187"/>
              </a:lnSpc>
            </a:pPr>
            <a:r>
              <a:rPr lang="en-US" sz="2000">
                <a:solidFill>
                  <a:srgbClr val="151617"/>
                </a:solidFill>
                <a:latin typeface="Arimo"/>
                <a:ea typeface="Arimo"/>
                <a:cs typeface="Arimo"/>
                <a:sym typeface="Arimo"/>
              </a:rPr>
              <a:t>Strategy Pattern, Threading</a:t>
            </a:r>
          </a:p>
        </p:txBody>
      </p:sp>
      <p:grpSp>
        <p:nvGrpSpPr>
          <p:cNvPr id="22" name="Group 22"/>
          <p:cNvGrpSpPr/>
          <p:nvPr/>
        </p:nvGrpSpPr>
        <p:grpSpPr>
          <a:xfrm>
            <a:off x="7531894" y="6547991"/>
            <a:ext cx="9802266" cy="14288"/>
            <a:chOff x="0" y="0"/>
            <a:chExt cx="13069688" cy="19050"/>
          </a:xfrm>
        </p:grpSpPr>
        <p:sp>
          <p:nvSpPr>
            <p:cNvPr id="23" name="Freeform 23"/>
            <p:cNvSpPr/>
            <p:nvPr/>
          </p:nvSpPr>
          <p:spPr>
            <a:xfrm>
              <a:off x="0" y="0"/>
              <a:ext cx="13069697" cy="19050"/>
            </a:xfrm>
            <a:custGeom>
              <a:avLst/>
              <a:gdLst/>
              <a:ahLst/>
              <a:cxnLst/>
              <a:rect l="l" t="t" r="r" b="b"/>
              <a:pathLst>
                <a:path w="13069697" h="19050">
                  <a:moveTo>
                    <a:pt x="0" y="9525"/>
                  </a:moveTo>
                  <a:cubicBezTo>
                    <a:pt x="0" y="4318"/>
                    <a:pt x="4318" y="0"/>
                    <a:pt x="9525" y="0"/>
                  </a:cubicBezTo>
                  <a:lnTo>
                    <a:pt x="13060172" y="0"/>
                  </a:lnTo>
                  <a:cubicBezTo>
                    <a:pt x="13065379" y="0"/>
                    <a:pt x="13069697" y="4318"/>
                    <a:pt x="13069697" y="9525"/>
                  </a:cubicBezTo>
                  <a:cubicBezTo>
                    <a:pt x="13069697" y="14732"/>
                    <a:pt x="13065379" y="19050"/>
                    <a:pt x="13060172" y="19050"/>
                  </a:cubicBezTo>
                  <a:lnTo>
                    <a:pt x="9525" y="19050"/>
                  </a:lnTo>
                  <a:cubicBezTo>
                    <a:pt x="4318" y="19050"/>
                    <a:pt x="0" y="14732"/>
                    <a:pt x="0" y="9525"/>
                  </a:cubicBezTo>
                  <a:close/>
                </a:path>
              </a:pathLst>
            </a:custGeom>
            <a:solidFill>
              <a:srgbClr val="151617"/>
            </a:solidFill>
          </p:spPr>
        </p:sp>
      </p:grpSp>
      <p:sp>
        <p:nvSpPr>
          <p:cNvPr id="24" name="Freeform 24" descr="preencoded.png"/>
          <p:cNvSpPr/>
          <p:nvPr/>
        </p:nvSpPr>
        <p:spPr>
          <a:xfrm>
            <a:off x="1748581" y="6591746"/>
            <a:ext cx="6536829" cy="1465660"/>
          </a:xfrm>
          <a:custGeom>
            <a:avLst/>
            <a:gdLst/>
            <a:ahLst/>
            <a:cxnLst/>
            <a:rect l="l" t="t" r="r" b="b"/>
            <a:pathLst>
              <a:path w="6536829" h="1465660">
                <a:moveTo>
                  <a:pt x="0" y="0"/>
                </a:moveTo>
                <a:lnTo>
                  <a:pt x="6536829" y="0"/>
                </a:lnTo>
                <a:lnTo>
                  <a:pt x="6536829" y="1465660"/>
                </a:lnTo>
                <a:lnTo>
                  <a:pt x="0" y="1465660"/>
                </a:lnTo>
                <a:lnTo>
                  <a:pt x="0" y="0"/>
                </a:lnTo>
                <a:close/>
              </a:path>
            </a:pathLst>
          </a:custGeom>
          <a:blipFill>
            <a:blip r:embed="rId6"/>
            <a:stretch>
              <a:fillRect t="-61" b="-61"/>
            </a:stretch>
          </a:blipFill>
        </p:spPr>
      </p:sp>
      <p:sp>
        <p:nvSpPr>
          <p:cNvPr id="25" name="TextBox 25"/>
          <p:cNvSpPr txBox="1"/>
          <p:nvPr/>
        </p:nvSpPr>
        <p:spPr>
          <a:xfrm>
            <a:off x="4903737" y="6955780"/>
            <a:ext cx="226368" cy="623144"/>
          </a:xfrm>
          <a:prstGeom prst="rect">
            <a:avLst/>
          </a:prstGeom>
        </p:spPr>
        <p:txBody>
          <a:bodyPr lIns="0" tIns="0" rIns="0" bIns="0" rtlCol="0" anchor="t">
            <a:spAutoFit/>
          </a:bodyPr>
          <a:lstStyle/>
          <a:p>
            <a:pPr algn="ctr">
              <a:lnSpc>
                <a:spcPts val="4000"/>
              </a:lnSpc>
            </a:pPr>
            <a:r>
              <a:rPr lang="en-US" sz="2499" b="1">
                <a:solidFill>
                  <a:srgbClr val="151617"/>
                </a:solidFill>
                <a:latin typeface="Arimo Bold"/>
                <a:ea typeface="Arimo Bold"/>
                <a:cs typeface="Arimo Bold"/>
                <a:sym typeface="Arimo Bold"/>
              </a:rPr>
              <a:t>4</a:t>
            </a:r>
          </a:p>
        </p:txBody>
      </p:sp>
      <p:sp>
        <p:nvSpPr>
          <p:cNvPr id="26" name="TextBox 26"/>
          <p:cNvSpPr txBox="1"/>
          <p:nvPr/>
        </p:nvSpPr>
        <p:spPr>
          <a:xfrm>
            <a:off x="8539758" y="6817519"/>
            <a:ext cx="2230190" cy="426095"/>
          </a:xfrm>
          <a:prstGeom prst="rect">
            <a:avLst/>
          </a:prstGeom>
        </p:spPr>
        <p:txBody>
          <a:bodyPr lIns="0" tIns="0" rIns="0" bIns="0" rtlCol="0" anchor="t">
            <a:spAutoFit/>
          </a:bodyPr>
          <a:lstStyle/>
          <a:p>
            <a:pPr algn="l">
              <a:lnSpc>
                <a:spcPts val="3124"/>
              </a:lnSpc>
            </a:pPr>
            <a:r>
              <a:rPr lang="en-US" sz="2499" b="1">
                <a:solidFill>
                  <a:srgbClr val="151617"/>
                </a:solidFill>
                <a:latin typeface="Arimo Bold"/>
                <a:ea typeface="Arimo Bold"/>
                <a:cs typeface="Arimo Bold"/>
                <a:sym typeface="Arimo Bold"/>
              </a:rPr>
              <a:t>Notifications</a:t>
            </a:r>
          </a:p>
        </p:txBody>
      </p:sp>
      <p:sp>
        <p:nvSpPr>
          <p:cNvPr id="27" name="TextBox 27"/>
          <p:cNvSpPr txBox="1"/>
          <p:nvPr/>
        </p:nvSpPr>
        <p:spPr>
          <a:xfrm>
            <a:off x="8539758" y="7319962"/>
            <a:ext cx="2230190" cy="483096"/>
          </a:xfrm>
          <a:prstGeom prst="rect">
            <a:avLst/>
          </a:prstGeom>
        </p:spPr>
        <p:txBody>
          <a:bodyPr lIns="0" tIns="0" rIns="0" bIns="0" rtlCol="0" anchor="t">
            <a:spAutoFit/>
          </a:bodyPr>
          <a:lstStyle/>
          <a:p>
            <a:pPr algn="l">
              <a:lnSpc>
                <a:spcPts val="3187"/>
              </a:lnSpc>
            </a:pPr>
            <a:r>
              <a:rPr lang="en-US" sz="2000">
                <a:solidFill>
                  <a:srgbClr val="151617"/>
                </a:solidFill>
                <a:latin typeface="Arimo"/>
                <a:ea typeface="Arimo"/>
                <a:cs typeface="Arimo"/>
                <a:sym typeface="Arimo"/>
              </a:rPr>
              <a:t>Observer Pattern</a:t>
            </a:r>
          </a:p>
        </p:txBody>
      </p:sp>
      <p:grpSp>
        <p:nvGrpSpPr>
          <p:cNvPr id="28" name="Group 28"/>
          <p:cNvGrpSpPr/>
          <p:nvPr/>
        </p:nvGrpSpPr>
        <p:grpSpPr>
          <a:xfrm>
            <a:off x="8348960" y="8077200"/>
            <a:ext cx="8985200" cy="14288"/>
            <a:chOff x="0" y="0"/>
            <a:chExt cx="11980267" cy="19050"/>
          </a:xfrm>
        </p:grpSpPr>
        <p:sp>
          <p:nvSpPr>
            <p:cNvPr id="29" name="Freeform 29"/>
            <p:cNvSpPr/>
            <p:nvPr/>
          </p:nvSpPr>
          <p:spPr>
            <a:xfrm>
              <a:off x="0" y="0"/>
              <a:ext cx="11980291" cy="19050"/>
            </a:xfrm>
            <a:custGeom>
              <a:avLst/>
              <a:gdLst/>
              <a:ahLst/>
              <a:cxnLst/>
              <a:rect l="l" t="t" r="r" b="b"/>
              <a:pathLst>
                <a:path w="11980291" h="19050">
                  <a:moveTo>
                    <a:pt x="0" y="9525"/>
                  </a:moveTo>
                  <a:cubicBezTo>
                    <a:pt x="0" y="4318"/>
                    <a:pt x="4318" y="0"/>
                    <a:pt x="9525" y="0"/>
                  </a:cubicBezTo>
                  <a:lnTo>
                    <a:pt x="11970766" y="0"/>
                  </a:lnTo>
                  <a:cubicBezTo>
                    <a:pt x="11975973" y="0"/>
                    <a:pt x="11980291" y="4318"/>
                    <a:pt x="11980291" y="9525"/>
                  </a:cubicBezTo>
                  <a:cubicBezTo>
                    <a:pt x="11980291" y="14732"/>
                    <a:pt x="11975973" y="19050"/>
                    <a:pt x="11970766" y="19050"/>
                  </a:cubicBezTo>
                  <a:lnTo>
                    <a:pt x="9525" y="19050"/>
                  </a:lnTo>
                  <a:cubicBezTo>
                    <a:pt x="4318" y="19050"/>
                    <a:pt x="0" y="14732"/>
                    <a:pt x="0" y="9525"/>
                  </a:cubicBezTo>
                  <a:close/>
                </a:path>
              </a:pathLst>
            </a:custGeom>
            <a:solidFill>
              <a:srgbClr val="151617"/>
            </a:solidFill>
          </p:spPr>
        </p:sp>
      </p:grpSp>
      <p:sp>
        <p:nvSpPr>
          <p:cNvPr id="30" name="Freeform 30" descr="preencoded.png"/>
          <p:cNvSpPr/>
          <p:nvPr/>
        </p:nvSpPr>
        <p:spPr>
          <a:xfrm>
            <a:off x="931515" y="8120955"/>
            <a:ext cx="8171110" cy="1465660"/>
          </a:xfrm>
          <a:custGeom>
            <a:avLst/>
            <a:gdLst/>
            <a:ahLst/>
            <a:cxnLst/>
            <a:rect l="l" t="t" r="r" b="b"/>
            <a:pathLst>
              <a:path w="8171110" h="1465660">
                <a:moveTo>
                  <a:pt x="0" y="0"/>
                </a:moveTo>
                <a:lnTo>
                  <a:pt x="8171110" y="0"/>
                </a:lnTo>
                <a:lnTo>
                  <a:pt x="8171110" y="1465660"/>
                </a:lnTo>
                <a:lnTo>
                  <a:pt x="0" y="1465660"/>
                </a:lnTo>
                <a:lnTo>
                  <a:pt x="0" y="0"/>
                </a:lnTo>
                <a:close/>
              </a:path>
            </a:pathLst>
          </a:custGeom>
          <a:blipFill>
            <a:blip r:embed="rId7"/>
            <a:stretch>
              <a:fillRect t="-32" b="-32"/>
            </a:stretch>
          </a:blipFill>
        </p:spPr>
      </p:sp>
      <p:sp>
        <p:nvSpPr>
          <p:cNvPr id="31" name="TextBox 31"/>
          <p:cNvSpPr txBox="1"/>
          <p:nvPr/>
        </p:nvSpPr>
        <p:spPr>
          <a:xfrm>
            <a:off x="4918471" y="8484989"/>
            <a:ext cx="196900" cy="623144"/>
          </a:xfrm>
          <a:prstGeom prst="rect">
            <a:avLst/>
          </a:prstGeom>
        </p:spPr>
        <p:txBody>
          <a:bodyPr lIns="0" tIns="0" rIns="0" bIns="0" rtlCol="0" anchor="t">
            <a:spAutoFit/>
          </a:bodyPr>
          <a:lstStyle/>
          <a:p>
            <a:pPr algn="ctr">
              <a:lnSpc>
                <a:spcPts val="4000"/>
              </a:lnSpc>
            </a:pPr>
            <a:r>
              <a:rPr lang="en-US" sz="2499" b="1">
                <a:solidFill>
                  <a:srgbClr val="151617"/>
                </a:solidFill>
                <a:latin typeface="Arimo Bold"/>
                <a:ea typeface="Arimo Bold"/>
                <a:cs typeface="Arimo Bold"/>
                <a:sym typeface="Arimo Bold"/>
              </a:rPr>
              <a:t>5</a:t>
            </a:r>
          </a:p>
        </p:txBody>
      </p:sp>
      <p:sp>
        <p:nvSpPr>
          <p:cNvPr id="32" name="TextBox 32"/>
          <p:cNvSpPr txBox="1"/>
          <p:nvPr/>
        </p:nvSpPr>
        <p:spPr>
          <a:xfrm>
            <a:off x="9356972" y="8346727"/>
            <a:ext cx="3247727" cy="426095"/>
          </a:xfrm>
          <a:prstGeom prst="rect">
            <a:avLst/>
          </a:prstGeom>
        </p:spPr>
        <p:txBody>
          <a:bodyPr lIns="0" tIns="0" rIns="0" bIns="0" rtlCol="0" anchor="t">
            <a:spAutoFit/>
          </a:bodyPr>
          <a:lstStyle/>
          <a:p>
            <a:pPr algn="l">
              <a:lnSpc>
                <a:spcPts val="3124"/>
              </a:lnSpc>
            </a:pPr>
            <a:r>
              <a:rPr lang="en-US" sz="2499" b="1">
                <a:solidFill>
                  <a:srgbClr val="151617"/>
                </a:solidFill>
                <a:latin typeface="Arimo Bold"/>
                <a:ea typeface="Arimo Bold"/>
                <a:cs typeface="Arimo Bold"/>
                <a:sym typeface="Arimo Bold"/>
              </a:rPr>
              <a:t>Recommendations</a:t>
            </a:r>
          </a:p>
        </p:txBody>
      </p:sp>
      <p:sp>
        <p:nvSpPr>
          <p:cNvPr id="33" name="TextBox 33"/>
          <p:cNvSpPr txBox="1"/>
          <p:nvPr/>
        </p:nvSpPr>
        <p:spPr>
          <a:xfrm>
            <a:off x="9356972" y="8849171"/>
            <a:ext cx="4448473" cy="483096"/>
          </a:xfrm>
          <a:prstGeom prst="rect">
            <a:avLst/>
          </a:prstGeom>
        </p:spPr>
        <p:txBody>
          <a:bodyPr lIns="0" tIns="0" rIns="0" bIns="0" rtlCol="0" anchor="t">
            <a:spAutoFit/>
          </a:bodyPr>
          <a:lstStyle/>
          <a:p>
            <a:pPr algn="l">
              <a:lnSpc>
                <a:spcPts val="3187"/>
              </a:lnSpc>
            </a:pPr>
            <a:r>
              <a:rPr lang="en-US" sz="2000">
                <a:solidFill>
                  <a:srgbClr val="151617"/>
                </a:solidFill>
                <a:latin typeface="Arimo"/>
                <a:ea typeface="Arimo"/>
                <a:cs typeface="Arimo"/>
                <a:sym typeface="Arimo"/>
              </a:rPr>
              <a:t>Strategy Pattern, Decorator Pattern</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TextBox 6"/>
          <p:cNvSpPr txBox="1"/>
          <p:nvPr/>
        </p:nvSpPr>
        <p:spPr>
          <a:xfrm>
            <a:off x="992238" y="1658094"/>
            <a:ext cx="7088237" cy="943124"/>
          </a:xfrm>
          <a:prstGeom prst="rect">
            <a:avLst/>
          </a:prstGeom>
        </p:spPr>
        <p:txBody>
          <a:bodyPr lIns="0" tIns="0" rIns="0" bIns="0" rtlCol="0" anchor="t">
            <a:spAutoFit/>
          </a:bodyPr>
          <a:lstStyle/>
          <a:p>
            <a:pPr algn="l">
              <a:lnSpc>
                <a:spcPts val="6937"/>
              </a:lnSpc>
            </a:pPr>
            <a:r>
              <a:rPr lang="en-US" sz="5562" b="1">
                <a:solidFill>
                  <a:srgbClr val="151617"/>
                </a:solidFill>
                <a:latin typeface="Arimo Bold"/>
                <a:ea typeface="Arimo Bold"/>
                <a:cs typeface="Arimo Bold"/>
                <a:sym typeface="Arimo Bold"/>
              </a:rPr>
              <a:t>Design Patterns</a:t>
            </a:r>
          </a:p>
        </p:txBody>
      </p:sp>
      <p:grpSp>
        <p:nvGrpSpPr>
          <p:cNvPr id="7" name="Group 7"/>
          <p:cNvGrpSpPr/>
          <p:nvPr/>
        </p:nvGrpSpPr>
        <p:grpSpPr>
          <a:xfrm>
            <a:off x="987475" y="3163491"/>
            <a:ext cx="8019604" cy="2569517"/>
            <a:chOff x="0" y="0"/>
            <a:chExt cx="10692805" cy="3426023"/>
          </a:xfrm>
        </p:grpSpPr>
        <p:sp>
          <p:nvSpPr>
            <p:cNvPr id="8" name="Freeform 8"/>
            <p:cNvSpPr/>
            <p:nvPr/>
          </p:nvSpPr>
          <p:spPr>
            <a:xfrm>
              <a:off x="6350" y="6350"/>
              <a:ext cx="10680065" cy="3413379"/>
            </a:xfrm>
            <a:custGeom>
              <a:avLst/>
              <a:gdLst/>
              <a:ahLst/>
              <a:cxnLst/>
              <a:rect l="l" t="t" r="r" b="b"/>
              <a:pathLst>
                <a:path w="10680065" h="3413379">
                  <a:moveTo>
                    <a:pt x="0" y="15240"/>
                  </a:moveTo>
                  <a:cubicBezTo>
                    <a:pt x="0" y="6858"/>
                    <a:pt x="6858" y="0"/>
                    <a:pt x="15240" y="0"/>
                  </a:cubicBezTo>
                  <a:lnTo>
                    <a:pt x="10664825" y="0"/>
                  </a:lnTo>
                  <a:cubicBezTo>
                    <a:pt x="10673207" y="0"/>
                    <a:pt x="10680065" y="6858"/>
                    <a:pt x="10680065" y="15240"/>
                  </a:cubicBezTo>
                  <a:lnTo>
                    <a:pt x="10680065" y="3398139"/>
                  </a:lnTo>
                  <a:cubicBezTo>
                    <a:pt x="10680065" y="3406521"/>
                    <a:pt x="10673207" y="3413379"/>
                    <a:pt x="10664825" y="3413379"/>
                  </a:cubicBezTo>
                  <a:lnTo>
                    <a:pt x="15240" y="3413379"/>
                  </a:lnTo>
                  <a:cubicBezTo>
                    <a:pt x="6858" y="3413379"/>
                    <a:pt x="0" y="3406521"/>
                    <a:pt x="0" y="3398139"/>
                  </a:cubicBezTo>
                  <a:close/>
                </a:path>
              </a:pathLst>
            </a:custGeom>
            <a:solidFill>
              <a:srgbClr val="F8ECE4"/>
            </a:solidFill>
          </p:spPr>
        </p:sp>
        <p:sp>
          <p:nvSpPr>
            <p:cNvPr id="9" name="Freeform 9"/>
            <p:cNvSpPr/>
            <p:nvPr/>
          </p:nvSpPr>
          <p:spPr>
            <a:xfrm>
              <a:off x="0" y="0"/>
              <a:ext cx="10692765" cy="3426079"/>
            </a:xfrm>
            <a:custGeom>
              <a:avLst/>
              <a:gdLst/>
              <a:ahLst/>
              <a:cxnLst/>
              <a:rect l="l" t="t" r="r" b="b"/>
              <a:pathLst>
                <a:path w="10692765" h="3426079">
                  <a:moveTo>
                    <a:pt x="0" y="21590"/>
                  </a:moveTo>
                  <a:cubicBezTo>
                    <a:pt x="0" y="9652"/>
                    <a:pt x="9652" y="0"/>
                    <a:pt x="21590" y="0"/>
                  </a:cubicBezTo>
                  <a:lnTo>
                    <a:pt x="10671175" y="0"/>
                  </a:lnTo>
                  <a:lnTo>
                    <a:pt x="10671175" y="6350"/>
                  </a:lnTo>
                  <a:lnTo>
                    <a:pt x="10671175" y="0"/>
                  </a:lnTo>
                  <a:cubicBezTo>
                    <a:pt x="10683113" y="0"/>
                    <a:pt x="10692765" y="9652"/>
                    <a:pt x="10692765" y="21590"/>
                  </a:cubicBezTo>
                  <a:lnTo>
                    <a:pt x="10686415" y="21590"/>
                  </a:lnTo>
                  <a:lnTo>
                    <a:pt x="10692765" y="21590"/>
                  </a:lnTo>
                  <a:lnTo>
                    <a:pt x="10692765" y="3404489"/>
                  </a:lnTo>
                  <a:lnTo>
                    <a:pt x="10686415" y="3404489"/>
                  </a:lnTo>
                  <a:lnTo>
                    <a:pt x="10692765" y="3404489"/>
                  </a:lnTo>
                  <a:cubicBezTo>
                    <a:pt x="10692765" y="3416427"/>
                    <a:pt x="10683113" y="3426079"/>
                    <a:pt x="10671175" y="3426079"/>
                  </a:cubicBezTo>
                  <a:lnTo>
                    <a:pt x="10671175" y="3419729"/>
                  </a:lnTo>
                  <a:lnTo>
                    <a:pt x="10671175" y="3426079"/>
                  </a:lnTo>
                  <a:lnTo>
                    <a:pt x="21590" y="3426079"/>
                  </a:lnTo>
                  <a:lnTo>
                    <a:pt x="21590" y="3419729"/>
                  </a:lnTo>
                  <a:lnTo>
                    <a:pt x="21590" y="3426079"/>
                  </a:lnTo>
                  <a:cubicBezTo>
                    <a:pt x="9652" y="3426079"/>
                    <a:pt x="0" y="3416427"/>
                    <a:pt x="0" y="3404489"/>
                  </a:cubicBezTo>
                  <a:lnTo>
                    <a:pt x="0" y="21590"/>
                  </a:lnTo>
                  <a:lnTo>
                    <a:pt x="6350" y="21590"/>
                  </a:lnTo>
                  <a:lnTo>
                    <a:pt x="0" y="21590"/>
                  </a:lnTo>
                  <a:moveTo>
                    <a:pt x="12700" y="21590"/>
                  </a:moveTo>
                  <a:lnTo>
                    <a:pt x="12700" y="3404489"/>
                  </a:lnTo>
                  <a:lnTo>
                    <a:pt x="6350" y="3404489"/>
                  </a:lnTo>
                  <a:lnTo>
                    <a:pt x="12700" y="3404489"/>
                  </a:lnTo>
                  <a:cubicBezTo>
                    <a:pt x="12700" y="3409315"/>
                    <a:pt x="16637" y="3413379"/>
                    <a:pt x="21590" y="3413379"/>
                  </a:cubicBezTo>
                  <a:lnTo>
                    <a:pt x="10671175" y="3413379"/>
                  </a:lnTo>
                  <a:cubicBezTo>
                    <a:pt x="10676128" y="3413379"/>
                    <a:pt x="10680065" y="3409442"/>
                    <a:pt x="10680065" y="3404489"/>
                  </a:cubicBezTo>
                  <a:lnTo>
                    <a:pt x="10680065" y="21590"/>
                  </a:lnTo>
                  <a:cubicBezTo>
                    <a:pt x="10680065" y="16764"/>
                    <a:pt x="10676128" y="12700"/>
                    <a:pt x="10671175"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0" name="TextBox 10"/>
          <p:cNvSpPr txBox="1"/>
          <p:nvPr/>
        </p:nvSpPr>
        <p:spPr>
          <a:xfrm>
            <a:off x="1285280" y="3423196"/>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Singleton</a:t>
            </a:r>
          </a:p>
        </p:txBody>
      </p:sp>
      <p:sp>
        <p:nvSpPr>
          <p:cNvPr id="11" name="TextBox 11"/>
          <p:cNvSpPr txBox="1"/>
          <p:nvPr/>
        </p:nvSpPr>
        <p:spPr>
          <a:xfrm>
            <a:off x="1285280" y="3969544"/>
            <a:ext cx="7423994" cy="1465660"/>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Ensures a single instance for managing shared services, such as AuthService for authentication and VideoService for video management.</a:t>
            </a:r>
          </a:p>
        </p:txBody>
      </p:sp>
      <p:grpSp>
        <p:nvGrpSpPr>
          <p:cNvPr id="12" name="Group 12"/>
          <p:cNvGrpSpPr/>
          <p:nvPr/>
        </p:nvGrpSpPr>
        <p:grpSpPr>
          <a:xfrm>
            <a:off x="9281071" y="3163491"/>
            <a:ext cx="8019604" cy="2569517"/>
            <a:chOff x="0" y="0"/>
            <a:chExt cx="10692805" cy="3426023"/>
          </a:xfrm>
        </p:grpSpPr>
        <p:sp>
          <p:nvSpPr>
            <p:cNvPr id="13" name="Freeform 13"/>
            <p:cNvSpPr/>
            <p:nvPr/>
          </p:nvSpPr>
          <p:spPr>
            <a:xfrm>
              <a:off x="6350" y="6350"/>
              <a:ext cx="10680065" cy="3413379"/>
            </a:xfrm>
            <a:custGeom>
              <a:avLst/>
              <a:gdLst/>
              <a:ahLst/>
              <a:cxnLst/>
              <a:rect l="l" t="t" r="r" b="b"/>
              <a:pathLst>
                <a:path w="10680065" h="3413379">
                  <a:moveTo>
                    <a:pt x="0" y="15240"/>
                  </a:moveTo>
                  <a:cubicBezTo>
                    <a:pt x="0" y="6858"/>
                    <a:pt x="6858" y="0"/>
                    <a:pt x="15240" y="0"/>
                  </a:cubicBezTo>
                  <a:lnTo>
                    <a:pt x="10664825" y="0"/>
                  </a:lnTo>
                  <a:cubicBezTo>
                    <a:pt x="10673207" y="0"/>
                    <a:pt x="10680065" y="6858"/>
                    <a:pt x="10680065" y="15240"/>
                  </a:cubicBezTo>
                  <a:lnTo>
                    <a:pt x="10680065" y="3398139"/>
                  </a:lnTo>
                  <a:cubicBezTo>
                    <a:pt x="10680065" y="3406521"/>
                    <a:pt x="10673207" y="3413379"/>
                    <a:pt x="10664825" y="3413379"/>
                  </a:cubicBezTo>
                  <a:lnTo>
                    <a:pt x="15240" y="3413379"/>
                  </a:lnTo>
                  <a:cubicBezTo>
                    <a:pt x="6858" y="3413379"/>
                    <a:pt x="0" y="3406521"/>
                    <a:pt x="0" y="3398139"/>
                  </a:cubicBezTo>
                  <a:close/>
                </a:path>
              </a:pathLst>
            </a:custGeom>
            <a:solidFill>
              <a:srgbClr val="F8ECE4"/>
            </a:solidFill>
          </p:spPr>
        </p:sp>
        <p:sp>
          <p:nvSpPr>
            <p:cNvPr id="14" name="Freeform 14"/>
            <p:cNvSpPr/>
            <p:nvPr/>
          </p:nvSpPr>
          <p:spPr>
            <a:xfrm>
              <a:off x="0" y="0"/>
              <a:ext cx="10692765" cy="3426079"/>
            </a:xfrm>
            <a:custGeom>
              <a:avLst/>
              <a:gdLst/>
              <a:ahLst/>
              <a:cxnLst/>
              <a:rect l="l" t="t" r="r" b="b"/>
              <a:pathLst>
                <a:path w="10692765" h="3426079">
                  <a:moveTo>
                    <a:pt x="0" y="21590"/>
                  </a:moveTo>
                  <a:cubicBezTo>
                    <a:pt x="0" y="9652"/>
                    <a:pt x="9652" y="0"/>
                    <a:pt x="21590" y="0"/>
                  </a:cubicBezTo>
                  <a:lnTo>
                    <a:pt x="10671175" y="0"/>
                  </a:lnTo>
                  <a:lnTo>
                    <a:pt x="10671175" y="6350"/>
                  </a:lnTo>
                  <a:lnTo>
                    <a:pt x="10671175" y="0"/>
                  </a:lnTo>
                  <a:cubicBezTo>
                    <a:pt x="10683113" y="0"/>
                    <a:pt x="10692765" y="9652"/>
                    <a:pt x="10692765" y="21590"/>
                  </a:cubicBezTo>
                  <a:lnTo>
                    <a:pt x="10686415" y="21590"/>
                  </a:lnTo>
                  <a:lnTo>
                    <a:pt x="10692765" y="21590"/>
                  </a:lnTo>
                  <a:lnTo>
                    <a:pt x="10692765" y="3404489"/>
                  </a:lnTo>
                  <a:lnTo>
                    <a:pt x="10686415" y="3404489"/>
                  </a:lnTo>
                  <a:lnTo>
                    <a:pt x="10692765" y="3404489"/>
                  </a:lnTo>
                  <a:cubicBezTo>
                    <a:pt x="10692765" y="3416427"/>
                    <a:pt x="10683113" y="3426079"/>
                    <a:pt x="10671175" y="3426079"/>
                  </a:cubicBezTo>
                  <a:lnTo>
                    <a:pt x="10671175" y="3419729"/>
                  </a:lnTo>
                  <a:lnTo>
                    <a:pt x="10671175" y="3426079"/>
                  </a:lnTo>
                  <a:lnTo>
                    <a:pt x="21590" y="3426079"/>
                  </a:lnTo>
                  <a:lnTo>
                    <a:pt x="21590" y="3419729"/>
                  </a:lnTo>
                  <a:lnTo>
                    <a:pt x="21590" y="3426079"/>
                  </a:lnTo>
                  <a:cubicBezTo>
                    <a:pt x="9652" y="3426079"/>
                    <a:pt x="0" y="3416427"/>
                    <a:pt x="0" y="3404489"/>
                  </a:cubicBezTo>
                  <a:lnTo>
                    <a:pt x="0" y="21590"/>
                  </a:lnTo>
                  <a:lnTo>
                    <a:pt x="6350" y="21590"/>
                  </a:lnTo>
                  <a:lnTo>
                    <a:pt x="0" y="21590"/>
                  </a:lnTo>
                  <a:moveTo>
                    <a:pt x="12700" y="21590"/>
                  </a:moveTo>
                  <a:lnTo>
                    <a:pt x="12700" y="3404489"/>
                  </a:lnTo>
                  <a:lnTo>
                    <a:pt x="6350" y="3404489"/>
                  </a:lnTo>
                  <a:lnTo>
                    <a:pt x="12700" y="3404489"/>
                  </a:lnTo>
                  <a:cubicBezTo>
                    <a:pt x="12700" y="3409315"/>
                    <a:pt x="16637" y="3413379"/>
                    <a:pt x="21590" y="3413379"/>
                  </a:cubicBezTo>
                  <a:lnTo>
                    <a:pt x="10671175" y="3413379"/>
                  </a:lnTo>
                  <a:cubicBezTo>
                    <a:pt x="10676128" y="3413379"/>
                    <a:pt x="10680065" y="3409442"/>
                    <a:pt x="10680065" y="3404489"/>
                  </a:cubicBezTo>
                  <a:lnTo>
                    <a:pt x="10680065" y="21590"/>
                  </a:lnTo>
                  <a:cubicBezTo>
                    <a:pt x="10680065" y="16764"/>
                    <a:pt x="10676128" y="12700"/>
                    <a:pt x="10671175"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15" name="TextBox 15"/>
          <p:cNvSpPr txBox="1"/>
          <p:nvPr/>
        </p:nvSpPr>
        <p:spPr>
          <a:xfrm>
            <a:off x="9578876" y="3423196"/>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Strategy</a:t>
            </a:r>
          </a:p>
        </p:txBody>
      </p:sp>
      <p:sp>
        <p:nvSpPr>
          <p:cNvPr id="16" name="TextBox 16"/>
          <p:cNvSpPr txBox="1"/>
          <p:nvPr/>
        </p:nvSpPr>
        <p:spPr>
          <a:xfrm>
            <a:off x="9578876" y="3969544"/>
            <a:ext cx="7423994" cy="1465660"/>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Implements flexible video processing algorithms for tasks like basic or advanced processing, providing a scalable approach.</a:t>
            </a:r>
          </a:p>
        </p:txBody>
      </p:sp>
      <p:grpSp>
        <p:nvGrpSpPr>
          <p:cNvPr id="17" name="Group 17"/>
          <p:cNvGrpSpPr/>
          <p:nvPr/>
        </p:nvGrpSpPr>
        <p:grpSpPr>
          <a:xfrm>
            <a:off x="987475" y="6007001"/>
            <a:ext cx="8019604" cy="2569517"/>
            <a:chOff x="0" y="0"/>
            <a:chExt cx="10692805" cy="3426023"/>
          </a:xfrm>
        </p:grpSpPr>
        <p:sp>
          <p:nvSpPr>
            <p:cNvPr id="18" name="Freeform 18"/>
            <p:cNvSpPr/>
            <p:nvPr/>
          </p:nvSpPr>
          <p:spPr>
            <a:xfrm>
              <a:off x="6350" y="6350"/>
              <a:ext cx="10680065" cy="3413379"/>
            </a:xfrm>
            <a:custGeom>
              <a:avLst/>
              <a:gdLst/>
              <a:ahLst/>
              <a:cxnLst/>
              <a:rect l="l" t="t" r="r" b="b"/>
              <a:pathLst>
                <a:path w="10680065" h="3413379">
                  <a:moveTo>
                    <a:pt x="0" y="15240"/>
                  </a:moveTo>
                  <a:cubicBezTo>
                    <a:pt x="0" y="6858"/>
                    <a:pt x="6858" y="0"/>
                    <a:pt x="15240" y="0"/>
                  </a:cubicBezTo>
                  <a:lnTo>
                    <a:pt x="10664825" y="0"/>
                  </a:lnTo>
                  <a:cubicBezTo>
                    <a:pt x="10673207" y="0"/>
                    <a:pt x="10680065" y="6858"/>
                    <a:pt x="10680065" y="15240"/>
                  </a:cubicBezTo>
                  <a:lnTo>
                    <a:pt x="10680065" y="3398139"/>
                  </a:lnTo>
                  <a:cubicBezTo>
                    <a:pt x="10680065" y="3406521"/>
                    <a:pt x="10673207" y="3413379"/>
                    <a:pt x="10664825" y="3413379"/>
                  </a:cubicBezTo>
                  <a:lnTo>
                    <a:pt x="15240" y="3413379"/>
                  </a:lnTo>
                  <a:cubicBezTo>
                    <a:pt x="6858" y="3413379"/>
                    <a:pt x="0" y="3406521"/>
                    <a:pt x="0" y="3398139"/>
                  </a:cubicBezTo>
                  <a:close/>
                </a:path>
              </a:pathLst>
            </a:custGeom>
            <a:solidFill>
              <a:srgbClr val="F8ECE4"/>
            </a:solidFill>
          </p:spPr>
        </p:sp>
        <p:sp>
          <p:nvSpPr>
            <p:cNvPr id="19" name="Freeform 19"/>
            <p:cNvSpPr/>
            <p:nvPr/>
          </p:nvSpPr>
          <p:spPr>
            <a:xfrm>
              <a:off x="0" y="0"/>
              <a:ext cx="10692765" cy="3426079"/>
            </a:xfrm>
            <a:custGeom>
              <a:avLst/>
              <a:gdLst/>
              <a:ahLst/>
              <a:cxnLst/>
              <a:rect l="l" t="t" r="r" b="b"/>
              <a:pathLst>
                <a:path w="10692765" h="3426079">
                  <a:moveTo>
                    <a:pt x="0" y="21590"/>
                  </a:moveTo>
                  <a:cubicBezTo>
                    <a:pt x="0" y="9652"/>
                    <a:pt x="9652" y="0"/>
                    <a:pt x="21590" y="0"/>
                  </a:cubicBezTo>
                  <a:lnTo>
                    <a:pt x="10671175" y="0"/>
                  </a:lnTo>
                  <a:lnTo>
                    <a:pt x="10671175" y="6350"/>
                  </a:lnTo>
                  <a:lnTo>
                    <a:pt x="10671175" y="0"/>
                  </a:lnTo>
                  <a:cubicBezTo>
                    <a:pt x="10683113" y="0"/>
                    <a:pt x="10692765" y="9652"/>
                    <a:pt x="10692765" y="21590"/>
                  </a:cubicBezTo>
                  <a:lnTo>
                    <a:pt x="10686415" y="21590"/>
                  </a:lnTo>
                  <a:lnTo>
                    <a:pt x="10692765" y="21590"/>
                  </a:lnTo>
                  <a:lnTo>
                    <a:pt x="10692765" y="3404489"/>
                  </a:lnTo>
                  <a:lnTo>
                    <a:pt x="10686415" y="3404489"/>
                  </a:lnTo>
                  <a:lnTo>
                    <a:pt x="10692765" y="3404489"/>
                  </a:lnTo>
                  <a:cubicBezTo>
                    <a:pt x="10692765" y="3416427"/>
                    <a:pt x="10683113" y="3426079"/>
                    <a:pt x="10671175" y="3426079"/>
                  </a:cubicBezTo>
                  <a:lnTo>
                    <a:pt x="10671175" y="3419729"/>
                  </a:lnTo>
                  <a:lnTo>
                    <a:pt x="10671175" y="3426079"/>
                  </a:lnTo>
                  <a:lnTo>
                    <a:pt x="21590" y="3426079"/>
                  </a:lnTo>
                  <a:lnTo>
                    <a:pt x="21590" y="3419729"/>
                  </a:lnTo>
                  <a:lnTo>
                    <a:pt x="21590" y="3426079"/>
                  </a:lnTo>
                  <a:cubicBezTo>
                    <a:pt x="9652" y="3426079"/>
                    <a:pt x="0" y="3416427"/>
                    <a:pt x="0" y="3404489"/>
                  </a:cubicBezTo>
                  <a:lnTo>
                    <a:pt x="0" y="21590"/>
                  </a:lnTo>
                  <a:lnTo>
                    <a:pt x="6350" y="21590"/>
                  </a:lnTo>
                  <a:lnTo>
                    <a:pt x="0" y="21590"/>
                  </a:lnTo>
                  <a:moveTo>
                    <a:pt x="12700" y="21590"/>
                  </a:moveTo>
                  <a:lnTo>
                    <a:pt x="12700" y="3404489"/>
                  </a:lnTo>
                  <a:lnTo>
                    <a:pt x="6350" y="3404489"/>
                  </a:lnTo>
                  <a:lnTo>
                    <a:pt x="12700" y="3404489"/>
                  </a:lnTo>
                  <a:cubicBezTo>
                    <a:pt x="12700" y="3409315"/>
                    <a:pt x="16637" y="3413379"/>
                    <a:pt x="21590" y="3413379"/>
                  </a:cubicBezTo>
                  <a:lnTo>
                    <a:pt x="10671175" y="3413379"/>
                  </a:lnTo>
                  <a:cubicBezTo>
                    <a:pt x="10676128" y="3413379"/>
                    <a:pt x="10680065" y="3409442"/>
                    <a:pt x="10680065" y="3404489"/>
                  </a:cubicBezTo>
                  <a:lnTo>
                    <a:pt x="10680065" y="21590"/>
                  </a:lnTo>
                  <a:cubicBezTo>
                    <a:pt x="10680065" y="16764"/>
                    <a:pt x="10676128" y="12700"/>
                    <a:pt x="10671175"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20" name="TextBox 20"/>
          <p:cNvSpPr txBox="1"/>
          <p:nvPr/>
        </p:nvSpPr>
        <p:spPr>
          <a:xfrm>
            <a:off x="1285280" y="6266706"/>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Observer</a:t>
            </a:r>
          </a:p>
        </p:txBody>
      </p:sp>
      <p:sp>
        <p:nvSpPr>
          <p:cNvPr id="21" name="TextBox 21"/>
          <p:cNvSpPr txBox="1"/>
          <p:nvPr/>
        </p:nvSpPr>
        <p:spPr>
          <a:xfrm>
            <a:off x="1285280" y="6813054"/>
            <a:ext cx="7423994" cy="1465660"/>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Enables real-time notifications for user actions, such as updates when a new video is uploaded or liked.</a:t>
            </a:r>
          </a:p>
        </p:txBody>
      </p:sp>
      <p:grpSp>
        <p:nvGrpSpPr>
          <p:cNvPr id="22" name="Group 22"/>
          <p:cNvGrpSpPr/>
          <p:nvPr/>
        </p:nvGrpSpPr>
        <p:grpSpPr>
          <a:xfrm>
            <a:off x="9281071" y="6007001"/>
            <a:ext cx="8019604" cy="2569517"/>
            <a:chOff x="0" y="0"/>
            <a:chExt cx="10692805" cy="3426023"/>
          </a:xfrm>
        </p:grpSpPr>
        <p:sp>
          <p:nvSpPr>
            <p:cNvPr id="23" name="Freeform 23"/>
            <p:cNvSpPr/>
            <p:nvPr/>
          </p:nvSpPr>
          <p:spPr>
            <a:xfrm>
              <a:off x="6350" y="6350"/>
              <a:ext cx="10680065" cy="3413379"/>
            </a:xfrm>
            <a:custGeom>
              <a:avLst/>
              <a:gdLst/>
              <a:ahLst/>
              <a:cxnLst/>
              <a:rect l="l" t="t" r="r" b="b"/>
              <a:pathLst>
                <a:path w="10680065" h="3413379">
                  <a:moveTo>
                    <a:pt x="0" y="15240"/>
                  </a:moveTo>
                  <a:cubicBezTo>
                    <a:pt x="0" y="6858"/>
                    <a:pt x="6858" y="0"/>
                    <a:pt x="15240" y="0"/>
                  </a:cubicBezTo>
                  <a:lnTo>
                    <a:pt x="10664825" y="0"/>
                  </a:lnTo>
                  <a:cubicBezTo>
                    <a:pt x="10673207" y="0"/>
                    <a:pt x="10680065" y="6858"/>
                    <a:pt x="10680065" y="15240"/>
                  </a:cubicBezTo>
                  <a:lnTo>
                    <a:pt x="10680065" y="3398139"/>
                  </a:lnTo>
                  <a:cubicBezTo>
                    <a:pt x="10680065" y="3406521"/>
                    <a:pt x="10673207" y="3413379"/>
                    <a:pt x="10664825" y="3413379"/>
                  </a:cubicBezTo>
                  <a:lnTo>
                    <a:pt x="15240" y="3413379"/>
                  </a:lnTo>
                  <a:cubicBezTo>
                    <a:pt x="6858" y="3413379"/>
                    <a:pt x="0" y="3406521"/>
                    <a:pt x="0" y="3398139"/>
                  </a:cubicBezTo>
                  <a:close/>
                </a:path>
              </a:pathLst>
            </a:custGeom>
            <a:solidFill>
              <a:srgbClr val="F8ECE4"/>
            </a:solidFill>
          </p:spPr>
        </p:sp>
        <p:sp>
          <p:nvSpPr>
            <p:cNvPr id="24" name="Freeform 24"/>
            <p:cNvSpPr/>
            <p:nvPr/>
          </p:nvSpPr>
          <p:spPr>
            <a:xfrm>
              <a:off x="0" y="0"/>
              <a:ext cx="10692765" cy="3426079"/>
            </a:xfrm>
            <a:custGeom>
              <a:avLst/>
              <a:gdLst/>
              <a:ahLst/>
              <a:cxnLst/>
              <a:rect l="l" t="t" r="r" b="b"/>
              <a:pathLst>
                <a:path w="10692765" h="3426079">
                  <a:moveTo>
                    <a:pt x="0" y="21590"/>
                  </a:moveTo>
                  <a:cubicBezTo>
                    <a:pt x="0" y="9652"/>
                    <a:pt x="9652" y="0"/>
                    <a:pt x="21590" y="0"/>
                  </a:cubicBezTo>
                  <a:lnTo>
                    <a:pt x="10671175" y="0"/>
                  </a:lnTo>
                  <a:lnTo>
                    <a:pt x="10671175" y="6350"/>
                  </a:lnTo>
                  <a:lnTo>
                    <a:pt x="10671175" y="0"/>
                  </a:lnTo>
                  <a:cubicBezTo>
                    <a:pt x="10683113" y="0"/>
                    <a:pt x="10692765" y="9652"/>
                    <a:pt x="10692765" y="21590"/>
                  </a:cubicBezTo>
                  <a:lnTo>
                    <a:pt x="10686415" y="21590"/>
                  </a:lnTo>
                  <a:lnTo>
                    <a:pt x="10692765" y="21590"/>
                  </a:lnTo>
                  <a:lnTo>
                    <a:pt x="10692765" y="3404489"/>
                  </a:lnTo>
                  <a:lnTo>
                    <a:pt x="10686415" y="3404489"/>
                  </a:lnTo>
                  <a:lnTo>
                    <a:pt x="10692765" y="3404489"/>
                  </a:lnTo>
                  <a:cubicBezTo>
                    <a:pt x="10692765" y="3416427"/>
                    <a:pt x="10683113" y="3426079"/>
                    <a:pt x="10671175" y="3426079"/>
                  </a:cubicBezTo>
                  <a:lnTo>
                    <a:pt x="10671175" y="3419729"/>
                  </a:lnTo>
                  <a:lnTo>
                    <a:pt x="10671175" y="3426079"/>
                  </a:lnTo>
                  <a:lnTo>
                    <a:pt x="21590" y="3426079"/>
                  </a:lnTo>
                  <a:lnTo>
                    <a:pt x="21590" y="3419729"/>
                  </a:lnTo>
                  <a:lnTo>
                    <a:pt x="21590" y="3426079"/>
                  </a:lnTo>
                  <a:cubicBezTo>
                    <a:pt x="9652" y="3426079"/>
                    <a:pt x="0" y="3416427"/>
                    <a:pt x="0" y="3404489"/>
                  </a:cubicBezTo>
                  <a:lnTo>
                    <a:pt x="0" y="21590"/>
                  </a:lnTo>
                  <a:lnTo>
                    <a:pt x="6350" y="21590"/>
                  </a:lnTo>
                  <a:lnTo>
                    <a:pt x="0" y="21590"/>
                  </a:lnTo>
                  <a:moveTo>
                    <a:pt x="12700" y="21590"/>
                  </a:moveTo>
                  <a:lnTo>
                    <a:pt x="12700" y="3404489"/>
                  </a:lnTo>
                  <a:lnTo>
                    <a:pt x="6350" y="3404489"/>
                  </a:lnTo>
                  <a:lnTo>
                    <a:pt x="12700" y="3404489"/>
                  </a:lnTo>
                  <a:cubicBezTo>
                    <a:pt x="12700" y="3409315"/>
                    <a:pt x="16637" y="3413379"/>
                    <a:pt x="21590" y="3413379"/>
                  </a:cubicBezTo>
                  <a:lnTo>
                    <a:pt x="10671175" y="3413379"/>
                  </a:lnTo>
                  <a:cubicBezTo>
                    <a:pt x="10676128" y="3413379"/>
                    <a:pt x="10680065" y="3409442"/>
                    <a:pt x="10680065" y="3404489"/>
                  </a:cubicBezTo>
                  <a:lnTo>
                    <a:pt x="10680065" y="21590"/>
                  </a:lnTo>
                  <a:cubicBezTo>
                    <a:pt x="10680065" y="16764"/>
                    <a:pt x="10676128" y="12700"/>
                    <a:pt x="10671175" y="12700"/>
                  </a:cubicBezTo>
                  <a:lnTo>
                    <a:pt x="21590" y="12700"/>
                  </a:lnTo>
                  <a:lnTo>
                    <a:pt x="21590" y="6350"/>
                  </a:lnTo>
                  <a:lnTo>
                    <a:pt x="21590" y="12700"/>
                  </a:lnTo>
                  <a:cubicBezTo>
                    <a:pt x="16637" y="12700"/>
                    <a:pt x="12700" y="16637"/>
                    <a:pt x="12700" y="21590"/>
                  </a:cubicBezTo>
                  <a:close/>
                </a:path>
              </a:pathLst>
            </a:custGeom>
            <a:solidFill>
              <a:srgbClr val="151617"/>
            </a:solidFill>
          </p:spPr>
        </p:sp>
      </p:grpSp>
      <p:sp>
        <p:nvSpPr>
          <p:cNvPr id="25" name="TextBox 25"/>
          <p:cNvSpPr txBox="1"/>
          <p:nvPr/>
        </p:nvSpPr>
        <p:spPr>
          <a:xfrm>
            <a:off x="9578876" y="6266706"/>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Factory</a:t>
            </a:r>
          </a:p>
        </p:txBody>
      </p:sp>
      <p:sp>
        <p:nvSpPr>
          <p:cNvPr id="26" name="TextBox 26"/>
          <p:cNvSpPr txBox="1"/>
          <p:nvPr/>
        </p:nvSpPr>
        <p:spPr>
          <a:xfrm>
            <a:off x="9578876" y="6813054"/>
            <a:ext cx="7423994" cy="1465660"/>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Dynamically creates essential objects like users, videos, or processing strategies, simplifying extensibility.</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6" name="TextBox 6"/>
          <p:cNvSpPr txBox="1"/>
          <p:nvPr/>
        </p:nvSpPr>
        <p:spPr>
          <a:xfrm>
            <a:off x="992238" y="1191816"/>
            <a:ext cx="7088237" cy="943124"/>
          </a:xfrm>
          <a:prstGeom prst="rect">
            <a:avLst/>
          </a:prstGeom>
        </p:spPr>
        <p:txBody>
          <a:bodyPr lIns="0" tIns="0" rIns="0" bIns="0" rtlCol="0" anchor="t">
            <a:spAutoFit/>
          </a:bodyPr>
          <a:lstStyle/>
          <a:p>
            <a:pPr algn="l">
              <a:lnSpc>
                <a:spcPts val="6937"/>
              </a:lnSpc>
            </a:pPr>
            <a:r>
              <a:rPr lang="en-US" sz="5562" b="1">
                <a:solidFill>
                  <a:srgbClr val="151617"/>
                </a:solidFill>
                <a:latin typeface="Arimo Bold"/>
                <a:ea typeface="Arimo Bold"/>
                <a:cs typeface="Arimo Bold"/>
                <a:sym typeface="Arimo Bold"/>
              </a:rPr>
              <a:t>Project Structure</a:t>
            </a:r>
          </a:p>
        </p:txBody>
      </p:sp>
      <p:grpSp>
        <p:nvGrpSpPr>
          <p:cNvPr id="7" name="Group 7"/>
          <p:cNvGrpSpPr/>
          <p:nvPr/>
        </p:nvGrpSpPr>
        <p:grpSpPr>
          <a:xfrm>
            <a:off x="987475" y="2697212"/>
            <a:ext cx="2047429" cy="1019472"/>
            <a:chOff x="0" y="0"/>
            <a:chExt cx="2729905" cy="1359297"/>
          </a:xfrm>
        </p:grpSpPr>
        <p:sp>
          <p:nvSpPr>
            <p:cNvPr id="8" name="Freeform 8"/>
            <p:cNvSpPr/>
            <p:nvPr/>
          </p:nvSpPr>
          <p:spPr>
            <a:xfrm>
              <a:off x="6350" y="6350"/>
              <a:ext cx="2717292" cy="1346581"/>
            </a:xfrm>
            <a:custGeom>
              <a:avLst/>
              <a:gdLst/>
              <a:ahLst/>
              <a:cxnLst/>
              <a:rect l="l" t="t" r="r" b="b"/>
              <a:pathLst>
                <a:path w="2717292" h="1346581">
                  <a:moveTo>
                    <a:pt x="0" y="15240"/>
                  </a:moveTo>
                  <a:cubicBezTo>
                    <a:pt x="0" y="6858"/>
                    <a:pt x="6858" y="0"/>
                    <a:pt x="15367" y="0"/>
                  </a:cubicBezTo>
                  <a:lnTo>
                    <a:pt x="2701925" y="0"/>
                  </a:lnTo>
                  <a:cubicBezTo>
                    <a:pt x="2710434" y="0"/>
                    <a:pt x="2717292" y="6858"/>
                    <a:pt x="2717292" y="15240"/>
                  </a:cubicBezTo>
                  <a:lnTo>
                    <a:pt x="2717292" y="1331341"/>
                  </a:lnTo>
                  <a:cubicBezTo>
                    <a:pt x="2717292" y="1339723"/>
                    <a:pt x="2710434" y="1346581"/>
                    <a:pt x="2701925" y="1346581"/>
                  </a:cubicBezTo>
                  <a:lnTo>
                    <a:pt x="15367" y="1346581"/>
                  </a:lnTo>
                  <a:cubicBezTo>
                    <a:pt x="6858" y="1346581"/>
                    <a:pt x="0" y="1339723"/>
                    <a:pt x="0" y="1331341"/>
                  </a:cubicBezTo>
                  <a:close/>
                </a:path>
              </a:pathLst>
            </a:custGeom>
            <a:solidFill>
              <a:srgbClr val="F8ECE4"/>
            </a:solidFill>
          </p:spPr>
        </p:sp>
        <p:sp>
          <p:nvSpPr>
            <p:cNvPr id="9" name="Freeform 9"/>
            <p:cNvSpPr/>
            <p:nvPr/>
          </p:nvSpPr>
          <p:spPr>
            <a:xfrm>
              <a:off x="0" y="0"/>
              <a:ext cx="2729992" cy="1359281"/>
            </a:xfrm>
            <a:custGeom>
              <a:avLst/>
              <a:gdLst/>
              <a:ahLst/>
              <a:cxnLst/>
              <a:rect l="l" t="t" r="r" b="b"/>
              <a:pathLst>
                <a:path w="2729992" h="1359281">
                  <a:moveTo>
                    <a:pt x="0" y="21590"/>
                  </a:moveTo>
                  <a:cubicBezTo>
                    <a:pt x="0" y="9652"/>
                    <a:pt x="9779" y="0"/>
                    <a:pt x="21717" y="0"/>
                  </a:cubicBezTo>
                  <a:lnTo>
                    <a:pt x="2708275" y="0"/>
                  </a:lnTo>
                  <a:lnTo>
                    <a:pt x="2708275" y="6350"/>
                  </a:lnTo>
                  <a:lnTo>
                    <a:pt x="2708275" y="0"/>
                  </a:lnTo>
                  <a:cubicBezTo>
                    <a:pt x="2720213" y="0"/>
                    <a:pt x="2729992" y="9652"/>
                    <a:pt x="2729992" y="21590"/>
                  </a:cubicBezTo>
                  <a:lnTo>
                    <a:pt x="2723642" y="21590"/>
                  </a:lnTo>
                  <a:lnTo>
                    <a:pt x="2729992" y="21590"/>
                  </a:lnTo>
                  <a:lnTo>
                    <a:pt x="2729992" y="1337691"/>
                  </a:lnTo>
                  <a:lnTo>
                    <a:pt x="2723642" y="1337691"/>
                  </a:lnTo>
                  <a:lnTo>
                    <a:pt x="2729992" y="1337691"/>
                  </a:lnTo>
                  <a:cubicBezTo>
                    <a:pt x="2729992" y="1349629"/>
                    <a:pt x="2720213" y="1359281"/>
                    <a:pt x="2708275" y="1359281"/>
                  </a:cubicBezTo>
                  <a:lnTo>
                    <a:pt x="2708275" y="1352931"/>
                  </a:lnTo>
                  <a:lnTo>
                    <a:pt x="2708275" y="1359281"/>
                  </a:lnTo>
                  <a:lnTo>
                    <a:pt x="21717" y="1359281"/>
                  </a:lnTo>
                  <a:lnTo>
                    <a:pt x="21717" y="1352931"/>
                  </a:lnTo>
                  <a:lnTo>
                    <a:pt x="21717" y="1359281"/>
                  </a:lnTo>
                  <a:cubicBezTo>
                    <a:pt x="9779" y="1359281"/>
                    <a:pt x="0" y="1349629"/>
                    <a:pt x="0" y="1337691"/>
                  </a:cubicBezTo>
                  <a:lnTo>
                    <a:pt x="0" y="21590"/>
                  </a:lnTo>
                  <a:lnTo>
                    <a:pt x="6350" y="21590"/>
                  </a:lnTo>
                  <a:lnTo>
                    <a:pt x="0" y="21590"/>
                  </a:lnTo>
                  <a:moveTo>
                    <a:pt x="12700" y="21590"/>
                  </a:moveTo>
                  <a:lnTo>
                    <a:pt x="12700" y="1337691"/>
                  </a:lnTo>
                  <a:lnTo>
                    <a:pt x="6350" y="1337691"/>
                  </a:lnTo>
                  <a:lnTo>
                    <a:pt x="12700" y="1337691"/>
                  </a:lnTo>
                  <a:cubicBezTo>
                    <a:pt x="12700" y="1342517"/>
                    <a:pt x="16637" y="1346581"/>
                    <a:pt x="21717" y="1346581"/>
                  </a:cubicBezTo>
                  <a:lnTo>
                    <a:pt x="2708275" y="1346581"/>
                  </a:lnTo>
                  <a:cubicBezTo>
                    <a:pt x="2713228" y="1346581"/>
                    <a:pt x="2717292" y="1342517"/>
                    <a:pt x="2717292" y="1337691"/>
                  </a:cubicBezTo>
                  <a:lnTo>
                    <a:pt x="2717292" y="21590"/>
                  </a:lnTo>
                  <a:cubicBezTo>
                    <a:pt x="2717292" y="16764"/>
                    <a:pt x="2713355" y="12700"/>
                    <a:pt x="2708275" y="12700"/>
                  </a:cubicBezTo>
                  <a:lnTo>
                    <a:pt x="21717" y="12700"/>
                  </a:lnTo>
                  <a:lnTo>
                    <a:pt x="21717" y="6350"/>
                  </a:lnTo>
                  <a:lnTo>
                    <a:pt x="21717" y="12700"/>
                  </a:lnTo>
                  <a:cubicBezTo>
                    <a:pt x="16637" y="12700"/>
                    <a:pt x="12700" y="16764"/>
                    <a:pt x="12700" y="21590"/>
                  </a:cubicBezTo>
                  <a:close/>
                </a:path>
              </a:pathLst>
            </a:custGeom>
            <a:solidFill>
              <a:srgbClr val="151617"/>
            </a:solidFill>
          </p:spPr>
        </p:sp>
      </p:grpSp>
      <p:sp>
        <p:nvSpPr>
          <p:cNvPr id="10" name="TextBox 10"/>
          <p:cNvSpPr txBox="1"/>
          <p:nvPr/>
        </p:nvSpPr>
        <p:spPr>
          <a:xfrm>
            <a:off x="1285280" y="2790081"/>
            <a:ext cx="148084" cy="700236"/>
          </a:xfrm>
          <a:prstGeom prst="rect">
            <a:avLst/>
          </a:prstGeom>
        </p:spPr>
        <p:txBody>
          <a:bodyPr lIns="0" tIns="0" rIns="0" bIns="0" rtlCol="0" anchor="t">
            <a:spAutoFit/>
          </a:bodyPr>
          <a:lstStyle/>
          <a:p>
            <a:pPr algn="ctr">
              <a:lnSpc>
                <a:spcPts val="4437"/>
              </a:lnSpc>
            </a:pPr>
            <a:r>
              <a:rPr lang="en-US" sz="2750" b="1">
                <a:solidFill>
                  <a:srgbClr val="151617"/>
                </a:solidFill>
                <a:latin typeface="Arimo Bold"/>
                <a:ea typeface="Arimo Bold"/>
                <a:cs typeface="Arimo Bold"/>
                <a:sym typeface="Arimo Bold"/>
              </a:rPr>
              <a:t>1</a:t>
            </a:r>
          </a:p>
        </p:txBody>
      </p:sp>
      <p:sp>
        <p:nvSpPr>
          <p:cNvPr id="11" name="TextBox 11"/>
          <p:cNvSpPr txBox="1"/>
          <p:nvPr/>
        </p:nvSpPr>
        <p:spPr>
          <a:xfrm>
            <a:off x="3313659" y="2947392"/>
            <a:ext cx="1694260"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Backend</a:t>
            </a:r>
          </a:p>
        </p:txBody>
      </p:sp>
      <p:grpSp>
        <p:nvGrpSpPr>
          <p:cNvPr id="12" name="Group 12"/>
          <p:cNvGrpSpPr/>
          <p:nvPr/>
        </p:nvGrpSpPr>
        <p:grpSpPr>
          <a:xfrm>
            <a:off x="3171825" y="3692872"/>
            <a:ext cx="13982254" cy="19050"/>
            <a:chOff x="0" y="0"/>
            <a:chExt cx="18643005" cy="25400"/>
          </a:xfrm>
        </p:grpSpPr>
        <p:sp>
          <p:nvSpPr>
            <p:cNvPr id="13" name="Freeform 13"/>
            <p:cNvSpPr/>
            <p:nvPr/>
          </p:nvSpPr>
          <p:spPr>
            <a:xfrm>
              <a:off x="0" y="0"/>
              <a:ext cx="18642964" cy="25400"/>
            </a:xfrm>
            <a:custGeom>
              <a:avLst/>
              <a:gdLst/>
              <a:ahLst/>
              <a:cxnLst/>
              <a:rect l="l" t="t" r="r" b="b"/>
              <a:pathLst>
                <a:path w="18642964" h="25400">
                  <a:moveTo>
                    <a:pt x="0" y="12700"/>
                  </a:moveTo>
                  <a:cubicBezTo>
                    <a:pt x="0" y="5715"/>
                    <a:pt x="5715" y="0"/>
                    <a:pt x="12700" y="0"/>
                  </a:cubicBezTo>
                  <a:lnTo>
                    <a:pt x="18630264" y="0"/>
                  </a:lnTo>
                  <a:cubicBezTo>
                    <a:pt x="18637250" y="0"/>
                    <a:pt x="18642964" y="5715"/>
                    <a:pt x="18642964" y="12700"/>
                  </a:cubicBezTo>
                  <a:cubicBezTo>
                    <a:pt x="18642964" y="19685"/>
                    <a:pt x="18637250" y="25400"/>
                    <a:pt x="18630264" y="25400"/>
                  </a:cubicBezTo>
                  <a:lnTo>
                    <a:pt x="12700" y="25400"/>
                  </a:lnTo>
                  <a:cubicBezTo>
                    <a:pt x="5715" y="25400"/>
                    <a:pt x="0" y="19685"/>
                    <a:pt x="0" y="12700"/>
                  </a:cubicBezTo>
                  <a:close/>
                </a:path>
              </a:pathLst>
            </a:custGeom>
            <a:solidFill>
              <a:srgbClr val="151617"/>
            </a:solidFill>
          </p:spPr>
        </p:sp>
      </p:grpSp>
      <p:grpSp>
        <p:nvGrpSpPr>
          <p:cNvPr id="14" name="Group 14"/>
          <p:cNvGrpSpPr/>
          <p:nvPr/>
        </p:nvGrpSpPr>
        <p:grpSpPr>
          <a:xfrm>
            <a:off x="987475" y="3848844"/>
            <a:ext cx="4085333" cy="1643211"/>
            <a:chOff x="0" y="0"/>
            <a:chExt cx="5447110" cy="2190948"/>
          </a:xfrm>
        </p:grpSpPr>
        <p:sp>
          <p:nvSpPr>
            <p:cNvPr id="15" name="Freeform 15"/>
            <p:cNvSpPr/>
            <p:nvPr/>
          </p:nvSpPr>
          <p:spPr>
            <a:xfrm>
              <a:off x="6350" y="6350"/>
              <a:ext cx="5434330" cy="2178177"/>
            </a:xfrm>
            <a:custGeom>
              <a:avLst/>
              <a:gdLst/>
              <a:ahLst/>
              <a:cxnLst/>
              <a:rect l="l" t="t" r="r" b="b"/>
              <a:pathLst>
                <a:path w="5434330" h="2178177">
                  <a:moveTo>
                    <a:pt x="0" y="15240"/>
                  </a:moveTo>
                  <a:cubicBezTo>
                    <a:pt x="0" y="6858"/>
                    <a:pt x="6858" y="0"/>
                    <a:pt x="15240" y="0"/>
                  </a:cubicBezTo>
                  <a:lnTo>
                    <a:pt x="5419090" y="0"/>
                  </a:lnTo>
                  <a:cubicBezTo>
                    <a:pt x="5427599" y="0"/>
                    <a:pt x="5434330" y="6858"/>
                    <a:pt x="5434330" y="15240"/>
                  </a:cubicBezTo>
                  <a:lnTo>
                    <a:pt x="5434330" y="2162937"/>
                  </a:lnTo>
                  <a:cubicBezTo>
                    <a:pt x="5434330" y="2171319"/>
                    <a:pt x="5427472" y="2178177"/>
                    <a:pt x="5419090" y="2178177"/>
                  </a:cubicBezTo>
                  <a:lnTo>
                    <a:pt x="15240" y="2178177"/>
                  </a:lnTo>
                  <a:cubicBezTo>
                    <a:pt x="6731" y="2178177"/>
                    <a:pt x="0" y="2171319"/>
                    <a:pt x="0" y="2162937"/>
                  </a:cubicBezTo>
                  <a:close/>
                </a:path>
              </a:pathLst>
            </a:custGeom>
            <a:solidFill>
              <a:srgbClr val="F8ECE4"/>
            </a:solidFill>
          </p:spPr>
        </p:sp>
        <p:sp>
          <p:nvSpPr>
            <p:cNvPr id="16" name="Freeform 16"/>
            <p:cNvSpPr/>
            <p:nvPr/>
          </p:nvSpPr>
          <p:spPr>
            <a:xfrm>
              <a:off x="0" y="0"/>
              <a:ext cx="5447030" cy="2190877"/>
            </a:xfrm>
            <a:custGeom>
              <a:avLst/>
              <a:gdLst/>
              <a:ahLst/>
              <a:cxnLst/>
              <a:rect l="l" t="t" r="r" b="b"/>
              <a:pathLst>
                <a:path w="5447030" h="2190877">
                  <a:moveTo>
                    <a:pt x="0" y="21590"/>
                  </a:moveTo>
                  <a:cubicBezTo>
                    <a:pt x="0" y="9652"/>
                    <a:pt x="9652" y="0"/>
                    <a:pt x="21590" y="0"/>
                  </a:cubicBezTo>
                  <a:lnTo>
                    <a:pt x="5425440" y="0"/>
                  </a:lnTo>
                  <a:lnTo>
                    <a:pt x="5425440" y="6350"/>
                  </a:lnTo>
                  <a:lnTo>
                    <a:pt x="5425440" y="0"/>
                  </a:lnTo>
                  <a:cubicBezTo>
                    <a:pt x="5437378" y="0"/>
                    <a:pt x="5447030" y="9652"/>
                    <a:pt x="5447030" y="21590"/>
                  </a:cubicBezTo>
                  <a:lnTo>
                    <a:pt x="5440680" y="21590"/>
                  </a:lnTo>
                  <a:lnTo>
                    <a:pt x="5447030" y="21590"/>
                  </a:lnTo>
                  <a:lnTo>
                    <a:pt x="5447030" y="2169287"/>
                  </a:lnTo>
                  <a:lnTo>
                    <a:pt x="5440680" y="2169287"/>
                  </a:lnTo>
                  <a:lnTo>
                    <a:pt x="5447030" y="2169287"/>
                  </a:lnTo>
                  <a:cubicBezTo>
                    <a:pt x="5447030" y="2181225"/>
                    <a:pt x="5437378" y="2190877"/>
                    <a:pt x="5425440" y="2190877"/>
                  </a:cubicBezTo>
                  <a:lnTo>
                    <a:pt x="5425440" y="2184527"/>
                  </a:lnTo>
                  <a:lnTo>
                    <a:pt x="5425440" y="2190877"/>
                  </a:lnTo>
                  <a:lnTo>
                    <a:pt x="21590" y="2190877"/>
                  </a:lnTo>
                  <a:lnTo>
                    <a:pt x="21590" y="2184527"/>
                  </a:lnTo>
                  <a:lnTo>
                    <a:pt x="21590" y="2190877"/>
                  </a:lnTo>
                  <a:cubicBezTo>
                    <a:pt x="9652" y="2190877"/>
                    <a:pt x="0" y="2181225"/>
                    <a:pt x="0" y="2169287"/>
                  </a:cubicBezTo>
                  <a:lnTo>
                    <a:pt x="0" y="21590"/>
                  </a:lnTo>
                  <a:lnTo>
                    <a:pt x="6350" y="21590"/>
                  </a:lnTo>
                  <a:lnTo>
                    <a:pt x="0" y="21590"/>
                  </a:lnTo>
                  <a:moveTo>
                    <a:pt x="12700" y="21590"/>
                  </a:moveTo>
                  <a:lnTo>
                    <a:pt x="12700" y="2169287"/>
                  </a:lnTo>
                  <a:lnTo>
                    <a:pt x="6350" y="2169287"/>
                  </a:lnTo>
                  <a:lnTo>
                    <a:pt x="12700" y="2169287"/>
                  </a:lnTo>
                  <a:cubicBezTo>
                    <a:pt x="12700" y="2174240"/>
                    <a:pt x="16637" y="2178177"/>
                    <a:pt x="21590" y="2178177"/>
                  </a:cubicBezTo>
                  <a:lnTo>
                    <a:pt x="5425440" y="2178177"/>
                  </a:lnTo>
                  <a:cubicBezTo>
                    <a:pt x="5430393" y="2178177"/>
                    <a:pt x="5434330" y="2174113"/>
                    <a:pt x="5434330" y="2169287"/>
                  </a:cubicBezTo>
                  <a:lnTo>
                    <a:pt x="5434330" y="21590"/>
                  </a:lnTo>
                  <a:cubicBezTo>
                    <a:pt x="5434330" y="16637"/>
                    <a:pt x="5430393" y="12700"/>
                    <a:pt x="5425440" y="12700"/>
                  </a:cubicBezTo>
                  <a:lnTo>
                    <a:pt x="21590" y="12700"/>
                  </a:lnTo>
                  <a:lnTo>
                    <a:pt x="21590" y="6350"/>
                  </a:lnTo>
                  <a:lnTo>
                    <a:pt x="21590" y="12700"/>
                  </a:lnTo>
                  <a:cubicBezTo>
                    <a:pt x="16637" y="12700"/>
                    <a:pt x="12700" y="16764"/>
                    <a:pt x="12700" y="21590"/>
                  </a:cubicBezTo>
                  <a:close/>
                </a:path>
              </a:pathLst>
            </a:custGeom>
            <a:solidFill>
              <a:srgbClr val="151617"/>
            </a:solidFill>
          </p:spPr>
        </p:sp>
      </p:grpSp>
      <p:sp>
        <p:nvSpPr>
          <p:cNvPr id="17" name="TextBox 17"/>
          <p:cNvSpPr txBox="1"/>
          <p:nvPr/>
        </p:nvSpPr>
        <p:spPr>
          <a:xfrm>
            <a:off x="1285280" y="4253656"/>
            <a:ext cx="215504" cy="700236"/>
          </a:xfrm>
          <a:prstGeom prst="rect">
            <a:avLst/>
          </a:prstGeom>
        </p:spPr>
        <p:txBody>
          <a:bodyPr lIns="0" tIns="0" rIns="0" bIns="0" rtlCol="0" anchor="t">
            <a:spAutoFit/>
          </a:bodyPr>
          <a:lstStyle/>
          <a:p>
            <a:pPr algn="ctr">
              <a:lnSpc>
                <a:spcPts val="4437"/>
              </a:lnSpc>
            </a:pPr>
            <a:r>
              <a:rPr lang="en-US" sz="2750" b="1">
                <a:solidFill>
                  <a:srgbClr val="151617"/>
                </a:solidFill>
                <a:latin typeface="Arimo Bold"/>
                <a:ea typeface="Arimo Bold"/>
                <a:cs typeface="Arimo Bold"/>
                <a:sym typeface="Arimo Bold"/>
              </a:rPr>
              <a:t>2</a:t>
            </a:r>
          </a:p>
        </p:txBody>
      </p:sp>
      <p:sp>
        <p:nvSpPr>
          <p:cNvPr id="18" name="TextBox 18"/>
          <p:cNvSpPr txBox="1"/>
          <p:nvPr/>
        </p:nvSpPr>
        <p:spPr>
          <a:xfrm>
            <a:off x="5351561" y="4099024"/>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Core Logic</a:t>
            </a:r>
          </a:p>
        </p:txBody>
      </p:sp>
      <p:sp>
        <p:nvSpPr>
          <p:cNvPr id="19" name="TextBox 19"/>
          <p:cNvSpPr txBox="1"/>
          <p:nvPr/>
        </p:nvSpPr>
        <p:spPr>
          <a:xfrm>
            <a:off x="5351561" y="4645373"/>
            <a:ext cx="6800999" cy="558404"/>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User Management, Video Processing, Notifications</a:t>
            </a:r>
          </a:p>
        </p:txBody>
      </p:sp>
      <p:grpSp>
        <p:nvGrpSpPr>
          <p:cNvPr id="20" name="Group 20"/>
          <p:cNvGrpSpPr/>
          <p:nvPr/>
        </p:nvGrpSpPr>
        <p:grpSpPr>
          <a:xfrm>
            <a:off x="5209729" y="5468242"/>
            <a:ext cx="11944350" cy="19050"/>
            <a:chOff x="0" y="0"/>
            <a:chExt cx="15925800" cy="25400"/>
          </a:xfrm>
        </p:grpSpPr>
        <p:sp>
          <p:nvSpPr>
            <p:cNvPr id="21" name="Freeform 21"/>
            <p:cNvSpPr/>
            <p:nvPr/>
          </p:nvSpPr>
          <p:spPr>
            <a:xfrm>
              <a:off x="0" y="0"/>
              <a:ext cx="15925800" cy="25400"/>
            </a:xfrm>
            <a:custGeom>
              <a:avLst/>
              <a:gdLst/>
              <a:ahLst/>
              <a:cxnLst/>
              <a:rect l="l" t="t" r="r" b="b"/>
              <a:pathLst>
                <a:path w="15925800" h="25400">
                  <a:moveTo>
                    <a:pt x="0" y="12700"/>
                  </a:moveTo>
                  <a:cubicBezTo>
                    <a:pt x="0" y="5715"/>
                    <a:pt x="5715" y="0"/>
                    <a:pt x="12700" y="0"/>
                  </a:cubicBezTo>
                  <a:lnTo>
                    <a:pt x="15913100" y="0"/>
                  </a:lnTo>
                  <a:cubicBezTo>
                    <a:pt x="15920086" y="0"/>
                    <a:pt x="15925800" y="5715"/>
                    <a:pt x="15925800" y="12700"/>
                  </a:cubicBezTo>
                  <a:cubicBezTo>
                    <a:pt x="15925800" y="19685"/>
                    <a:pt x="15920086" y="25400"/>
                    <a:pt x="15913100" y="25400"/>
                  </a:cubicBezTo>
                  <a:lnTo>
                    <a:pt x="12700" y="25400"/>
                  </a:lnTo>
                  <a:cubicBezTo>
                    <a:pt x="5715" y="25400"/>
                    <a:pt x="0" y="19685"/>
                    <a:pt x="0" y="12700"/>
                  </a:cubicBezTo>
                  <a:close/>
                </a:path>
              </a:pathLst>
            </a:custGeom>
            <a:solidFill>
              <a:srgbClr val="151617"/>
            </a:solidFill>
          </p:spPr>
        </p:sp>
      </p:grpSp>
      <p:grpSp>
        <p:nvGrpSpPr>
          <p:cNvPr id="22" name="Group 22"/>
          <p:cNvGrpSpPr/>
          <p:nvPr/>
        </p:nvGrpSpPr>
        <p:grpSpPr>
          <a:xfrm>
            <a:off x="987475" y="5624215"/>
            <a:ext cx="6123235" cy="1643211"/>
            <a:chOff x="0" y="0"/>
            <a:chExt cx="8164313" cy="2190948"/>
          </a:xfrm>
        </p:grpSpPr>
        <p:sp>
          <p:nvSpPr>
            <p:cNvPr id="23" name="Freeform 23"/>
            <p:cNvSpPr/>
            <p:nvPr/>
          </p:nvSpPr>
          <p:spPr>
            <a:xfrm>
              <a:off x="6350" y="6350"/>
              <a:ext cx="8151623" cy="2178177"/>
            </a:xfrm>
            <a:custGeom>
              <a:avLst/>
              <a:gdLst/>
              <a:ahLst/>
              <a:cxnLst/>
              <a:rect l="l" t="t" r="r" b="b"/>
              <a:pathLst>
                <a:path w="8151623" h="2178177">
                  <a:moveTo>
                    <a:pt x="0" y="15240"/>
                  </a:moveTo>
                  <a:cubicBezTo>
                    <a:pt x="0" y="6858"/>
                    <a:pt x="6858" y="0"/>
                    <a:pt x="15367" y="0"/>
                  </a:cubicBezTo>
                  <a:lnTo>
                    <a:pt x="8136255" y="0"/>
                  </a:lnTo>
                  <a:cubicBezTo>
                    <a:pt x="8144764" y="0"/>
                    <a:pt x="8151623" y="6858"/>
                    <a:pt x="8151623" y="15240"/>
                  </a:cubicBezTo>
                  <a:lnTo>
                    <a:pt x="8151623" y="2162937"/>
                  </a:lnTo>
                  <a:cubicBezTo>
                    <a:pt x="8151623" y="2171319"/>
                    <a:pt x="8144764" y="2178177"/>
                    <a:pt x="8136255" y="2178177"/>
                  </a:cubicBezTo>
                  <a:lnTo>
                    <a:pt x="15367" y="2178177"/>
                  </a:lnTo>
                  <a:cubicBezTo>
                    <a:pt x="6858" y="2178177"/>
                    <a:pt x="0" y="2171319"/>
                    <a:pt x="0" y="2162937"/>
                  </a:cubicBezTo>
                  <a:close/>
                </a:path>
              </a:pathLst>
            </a:custGeom>
            <a:solidFill>
              <a:srgbClr val="F8ECE4"/>
            </a:solidFill>
          </p:spPr>
        </p:sp>
        <p:sp>
          <p:nvSpPr>
            <p:cNvPr id="24" name="Freeform 24"/>
            <p:cNvSpPr/>
            <p:nvPr/>
          </p:nvSpPr>
          <p:spPr>
            <a:xfrm>
              <a:off x="0" y="0"/>
              <a:ext cx="8164323" cy="2190877"/>
            </a:xfrm>
            <a:custGeom>
              <a:avLst/>
              <a:gdLst/>
              <a:ahLst/>
              <a:cxnLst/>
              <a:rect l="l" t="t" r="r" b="b"/>
              <a:pathLst>
                <a:path w="8164323" h="2190877">
                  <a:moveTo>
                    <a:pt x="0" y="21590"/>
                  </a:moveTo>
                  <a:cubicBezTo>
                    <a:pt x="0" y="9652"/>
                    <a:pt x="9779" y="0"/>
                    <a:pt x="21717" y="0"/>
                  </a:cubicBezTo>
                  <a:lnTo>
                    <a:pt x="8142605" y="0"/>
                  </a:lnTo>
                  <a:lnTo>
                    <a:pt x="8142605" y="6350"/>
                  </a:lnTo>
                  <a:lnTo>
                    <a:pt x="8142605" y="0"/>
                  </a:lnTo>
                  <a:cubicBezTo>
                    <a:pt x="8154543" y="0"/>
                    <a:pt x="8164323" y="9652"/>
                    <a:pt x="8164323" y="21590"/>
                  </a:cubicBezTo>
                  <a:lnTo>
                    <a:pt x="8157973" y="21590"/>
                  </a:lnTo>
                  <a:lnTo>
                    <a:pt x="8164323" y="21590"/>
                  </a:lnTo>
                  <a:lnTo>
                    <a:pt x="8164323" y="2169287"/>
                  </a:lnTo>
                  <a:lnTo>
                    <a:pt x="8157973" y="2169287"/>
                  </a:lnTo>
                  <a:lnTo>
                    <a:pt x="8164323" y="2169287"/>
                  </a:lnTo>
                  <a:cubicBezTo>
                    <a:pt x="8164323" y="2181225"/>
                    <a:pt x="8154543" y="2190877"/>
                    <a:pt x="8142605" y="2190877"/>
                  </a:cubicBezTo>
                  <a:lnTo>
                    <a:pt x="8142605" y="2184527"/>
                  </a:lnTo>
                  <a:lnTo>
                    <a:pt x="8142605" y="2190877"/>
                  </a:lnTo>
                  <a:lnTo>
                    <a:pt x="21717" y="2190877"/>
                  </a:lnTo>
                  <a:lnTo>
                    <a:pt x="21717" y="2184527"/>
                  </a:lnTo>
                  <a:lnTo>
                    <a:pt x="21717" y="2190877"/>
                  </a:lnTo>
                  <a:cubicBezTo>
                    <a:pt x="9779" y="2190877"/>
                    <a:pt x="0" y="2181225"/>
                    <a:pt x="0" y="2169287"/>
                  </a:cubicBezTo>
                  <a:lnTo>
                    <a:pt x="0" y="21590"/>
                  </a:lnTo>
                  <a:lnTo>
                    <a:pt x="6350" y="21590"/>
                  </a:lnTo>
                  <a:lnTo>
                    <a:pt x="0" y="21590"/>
                  </a:lnTo>
                  <a:moveTo>
                    <a:pt x="12700" y="21590"/>
                  </a:moveTo>
                  <a:lnTo>
                    <a:pt x="12700" y="2169287"/>
                  </a:lnTo>
                  <a:lnTo>
                    <a:pt x="6350" y="2169287"/>
                  </a:lnTo>
                  <a:lnTo>
                    <a:pt x="12700" y="2169287"/>
                  </a:lnTo>
                  <a:cubicBezTo>
                    <a:pt x="12700" y="2174113"/>
                    <a:pt x="16637" y="2178177"/>
                    <a:pt x="21717" y="2178177"/>
                  </a:cubicBezTo>
                  <a:lnTo>
                    <a:pt x="8142605" y="2178177"/>
                  </a:lnTo>
                  <a:cubicBezTo>
                    <a:pt x="8147558" y="2178177"/>
                    <a:pt x="8151623" y="2174113"/>
                    <a:pt x="8151623" y="2169287"/>
                  </a:cubicBezTo>
                  <a:lnTo>
                    <a:pt x="8151623" y="21590"/>
                  </a:lnTo>
                  <a:cubicBezTo>
                    <a:pt x="8151623" y="16764"/>
                    <a:pt x="8147686" y="12700"/>
                    <a:pt x="8142605" y="12700"/>
                  </a:cubicBezTo>
                  <a:lnTo>
                    <a:pt x="21717" y="12700"/>
                  </a:lnTo>
                  <a:lnTo>
                    <a:pt x="21717" y="6350"/>
                  </a:lnTo>
                  <a:lnTo>
                    <a:pt x="21717" y="12700"/>
                  </a:lnTo>
                  <a:cubicBezTo>
                    <a:pt x="16637" y="12700"/>
                    <a:pt x="12700" y="16764"/>
                    <a:pt x="12700" y="21590"/>
                  </a:cubicBezTo>
                  <a:close/>
                </a:path>
              </a:pathLst>
            </a:custGeom>
            <a:solidFill>
              <a:srgbClr val="151617"/>
            </a:solidFill>
          </p:spPr>
        </p:sp>
      </p:grpSp>
      <p:sp>
        <p:nvSpPr>
          <p:cNvPr id="25" name="TextBox 25"/>
          <p:cNvSpPr txBox="1"/>
          <p:nvPr/>
        </p:nvSpPr>
        <p:spPr>
          <a:xfrm>
            <a:off x="1285280" y="6029027"/>
            <a:ext cx="217586" cy="700236"/>
          </a:xfrm>
          <a:prstGeom prst="rect">
            <a:avLst/>
          </a:prstGeom>
        </p:spPr>
        <p:txBody>
          <a:bodyPr lIns="0" tIns="0" rIns="0" bIns="0" rtlCol="0" anchor="t">
            <a:spAutoFit/>
          </a:bodyPr>
          <a:lstStyle/>
          <a:p>
            <a:pPr algn="ctr">
              <a:lnSpc>
                <a:spcPts val="4437"/>
              </a:lnSpc>
            </a:pPr>
            <a:r>
              <a:rPr lang="en-US" sz="2750" b="1">
                <a:solidFill>
                  <a:srgbClr val="151617"/>
                </a:solidFill>
                <a:latin typeface="Arimo Bold"/>
                <a:ea typeface="Arimo Bold"/>
                <a:cs typeface="Arimo Bold"/>
                <a:sym typeface="Arimo Bold"/>
              </a:rPr>
              <a:t>3</a:t>
            </a:r>
          </a:p>
        </p:txBody>
      </p:sp>
      <p:sp>
        <p:nvSpPr>
          <p:cNvPr id="26" name="TextBox 26"/>
          <p:cNvSpPr txBox="1"/>
          <p:nvPr/>
        </p:nvSpPr>
        <p:spPr>
          <a:xfrm>
            <a:off x="7389465" y="5874395"/>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Database</a:t>
            </a:r>
          </a:p>
        </p:txBody>
      </p:sp>
      <p:sp>
        <p:nvSpPr>
          <p:cNvPr id="27" name="TextBox 27"/>
          <p:cNvSpPr txBox="1"/>
          <p:nvPr/>
        </p:nvSpPr>
        <p:spPr>
          <a:xfrm>
            <a:off x="7389465" y="6420742"/>
            <a:ext cx="6517630" cy="558404"/>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Video Metadata, User Information, Interactions</a:t>
            </a:r>
          </a:p>
        </p:txBody>
      </p:sp>
      <p:grpSp>
        <p:nvGrpSpPr>
          <p:cNvPr id="28" name="Group 28"/>
          <p:cNvGrpSpPr/>
          <p:nvPr/>
        </p:nvGrpSpPr>
        <p:grpSpPr>
          <a:xfrm>
            <a:off x="7247632" y="7243614"/>
            <a:ext cx="9906446" cy="19050"/>
            <a:chOff x="0" y="0"/>
            <a:chExt cx="13208595" cy="25400"/>
          </a:xfrm>
        </p:grpSpPr>
        <p:sp>
          <p:nvSpPr>
            <p:cNvPr id="29" name="Freeform 29"/>
            <p:cNvSpPr/>
            <p:nvPr/>
          </p:nvSpPr>
          <p:spPr>
            <a:xfrm>
              <a:off x="0" y="0"/>
              <a:ext cx="13208636" cy="25400"/>
            </a:xfrm>
            <a:custGeom>
              <a:avLst/>
              <a:gdLst/>
              <a:ahLst/>
              <a:cxnLst/>
              <a:rect l="l" t="t" r="r" b="b"/>
              <a:pathLst>
                <a:path w="13208636" h="25400">
                  <a:moveTo>
                    <a:pt x="0" y="12700"/>
                  </a:moveTo>
                  <a:cubicBezTo>
                    <a:pt x="0" y="5715"/>
                    <a:pt x="5715" y="0"/>
                    <a:pt x="12700" y="0"/>
                  </a:cubicBezTo>
                  <a:lnTo>
                    <a:pt x="13195936" y="0"/>
                  </a:lnTo>
                  <a:cubicBezTo>
                    <a:pt x="13202921" y="0"/>
                    <a:pt x="13208636" y="5715"/>
                    <a:pt x="13208636" y="12700"/>
                  </a:cubicBezTo>
                  <a:cubicBezTo>
                    <a:pt x="13208636" y="19685"/>
                    <a:pt x="13202921" y="25400"/>
                    <a:pt x="13195936" y="25400"/>
                  </a:cubicBezTo>
                  <a:lnTo>
                    <a:pt x="12700" y="25400"/>
                  </a:lnTo>
                  <a:cubicBezTo>
                    <a:pt x="5715" y="25400"/>
                    <a:pt x="0" y="19685"/>
                    <a:pt x="0" y="12700"/>
                  </a:cubicBezTo>
                  <a:close/>
                </a:path>
              </a:pathLst>
            </a:custGeom>
            <a:solidFill>
              <a:srgbClr val="151617"/>
            </a:solidFill>
          </p:spPr>
        </p:sp>
      </p:grpSp>
      <p:grpSp>
        <p:nvGrpSpPr>
          <p:cNvPr id="30" name="Group 30"/>
          <p:cNvGrpSpPr/>
          <p:nvPr/>
        </p:nvGrpSpPr>
        <p:grpSpPr>
          <a:xfrm>
            <a:off x="987475" y="7399585"/>
            <a:ext cx="8161288" cy="1643211"/>
            <a:chOff x="0" y="0"/>
            <a:chExt cx="10881717" cy="2190948"/>
          </a:xfrm>
        </p:grpSpPr>
        <p:sp>
          <p:nvSpPr>
            <p:cNvPr id="31" name="Freeform 31"/>
            <p:cNvSpPr/>
            <p:nvPr/>
          </p:nvSpPr>
          <p:spPr>
            <a:xfrm>
              <a:off x="6350" y="6350"/>
              <a:ext cx="10869041" cy="2178177"/>
            </a:xfrm>
            <a:custGeom>
              <a:avLst/>
              <a:gdLst/>
              <a:ahLst/>
              <a:cxnLst/>
              <a:rect l="l" t="t" r="r" b="b"/>
              <a:pathLst>
                <a:path w="10869041" h="2178177">
                  <a:moveTo>
                    <a:pt x="0" y="15240"/>
                  </a:moveTo>
                  <a:cubicBezTo>
                    <a:pt x="0" y="6858"/>
                    <a:pt x="6858" y="0"/>
                    <a:pt x="15367" y="0"/>
                  </a:cubicBezTo>
                  <a:lnTo>
                    <a:pt x="10853674" y="0"/>
                  </a:lnTo>
                  <a:cubicBezTo>
                    <a:pt x="10862183" y="0"/>
                    <a:pt x="10869041" y="6858"/>
                    <a:pt x="10869041" y="15240"/>
                  </a:cubicBezTo>
                  <a:lnTo>
                    <a:pt x="10869041" y="2162937"/>
                  </a:lnTo>
                  <a:cubicBezTo>
                    <a:pt x="10869041" y="2171319"/>
                    <a:pt x="10862183" y="2178177"/>
                    <a:pt x="10853674" y="2178177"/>
                  </a:cubicBezTo>
                  <a:lnTo>
                    <a:pt x="15367" y="2178177"/>
                  </a:lnTo>
                  <a:cubicBezTo>
                    <a:pt x="6858" y="2178177"/>
                    <a:pt x="0" y="2171319"/>
                    <a:pt x="0" y="2162937"/>
                  </a:cubicBezTo>
                  <a:close/>
                </a:path>
              </a:pathLst>
            </a:custGeom>
            <a:solidFill>
              <a:srgbClr val="F8ECE4"/>
            </a:solidFill>
          </p:spPr>
        </p:sp>
        <p:sp>
          <p:nvSpPr>
            <p:cNvPr id="32" name="Freeform 32"/>
            <p:cNvSpPr/>
            <p:nvPr/>
          </p:nvSpPr>
          <p:spPr>
            <a:xfrm>
              <a:off x="0" y="0"/>
              <a:ext cx="10881741" cy="2190877"/>
            </a:xfrm>
            <a:custGeom>
              <a:avLst/>
              <a:gdLst/>
              <a:ahLst/>
              <a:cxnLst/>
              <a:rect l="l" t="t" r="r" b="b"/>
              <a:pathLst>
                <a:path w="10881741" h="2190877">
                  <a:moveTo>
                    <a:pt x="0" y="21590"/>
                  </a:moveTo>
                  <a:cubicBezTo>
                    <a:pt x="0" y="9652"/>
                    <a:pt x="9779" y="0"/>
                    <a:pt x="21717" y="0"/>
                  </a:cubicBezTo>
                  <a:lnTo>
                    <a:pt x="10860024" y="0"/>
                  </a:lnTo>
                  <a:lnTo>
                    <a:pt x="10860024" y="6350"/>
                  </a:lnTo>
                  <a:lnTo>
                    <a:pt x="10860024" y="0"/>
                  </a:lnTo>
                  <a:cubicBezTo>
                    <a:pt x="10871962" y="0"/>
                    <a:pt x="10881741" y="9652"/>
                    <a:pt x="10881741" y="21590"/>
                  </a:cubicBezTo>
                  <a:lnTo>
                    <a:pt x="10875391" y="21590"/>
                  </a:lnTo>
                  <a:lnTo>
                    <a:pt x="10881741" y="21590"/>
                  </a:lnTo>
                  <a:lnTo>
                    <a:pt x="10881741" y="2169287"/>
                  </a:lnTo>
                  <a:lnTo>
                    <a:pt x="10875391" y="2169287"/>
                  </a:lnTo>
                  <a:lnTo>
                    <a:pt x="10881741" y="2169287"/>
                  </a:lnTo>
                  <a:cubicBezTo>
                    <a:pt x="10881741" y="2181225"/>
                    <a:pt x="10871962" y="2190877"/>
                    <a:pt x="10860024" y="2190877"/>
                  </a:cubicBezTo>
                  <a:lnTo>
                    <a:pt x="10860024" y="2184527"/>
                  </a:lnTo>
                  <a:lnTo>
                    <a:pt x="10860024" y="2190877"/>
                  </a:lnTo>
                  <a:lnTo>
                    <a:pt x="21717" y="2190877"/>
                  </a:lnTo>
                  <a:lnTo>
                    <a:pt x="21717" y="2184527"/>
                  </a:lnTo>
                  <a:lnTo>
                    <a:pt x="21717" y="2190877"/>
                  </a:lnTo>
                  <a:cubicBezTo>
                    <a:pt x="9779" y="2190877"/>
                    <a:pt x="0" y="2181225"/>
                    <a:pt x="0" y="2169287"/>
                  </a:cubicBezTo>
                  <a:lnTo>
                    <a:pt x="0" y="21590"/>
                  </a:lnTo>
                  <a:lnTo>
                    <a:pt x="6350" y="21590"/>
                  </a:lnTo>
                  <a:lnTo>
                    <a:pt x="0" y="21590"/>
                  </a:lnTo>
                  <a:moveTo>
                    <a:pt x="12700" y="21590"/>
                  </a:moveTo>
                  <a:lnTo>
                    <a:pt x="12700" y="2169287"/>
                  </a:lnTo>
                  <a:lnTo>
                    <a:pt x="6350" y="2169287"/>
                  </a:lnTo>
                  <a:lnTo>
                    <a:pt x="12700" y="2169287"/>
                  </a:lnTo>
                  <a:cubicBezTo>
                    <a:pt x="12700" y="2174113"/>
                    <a:pt x="16637" y="2178177"/>
                    <a:pt x="21717" y="2178177"/>
                  </a:cubicBezTo>
                  <a:lnTo>
                    <a:pt x="10860024" y="2178177"/>
                  </a:lnTo>
                  <a:cubicBezTo>
                    <a:pt x="10864977" y="2178177"/>
                    <a:pt x="10869041" y="2174113"/>
                    <a:pt x="10869041" y="2169287"/>
                  </a:cubicBezTo>
                  <a:lnTo>
                    <a:pt x="10869041" y="21590"/>
                  </a:lnTo>
                  <a:cubicBezTo>
                    <a:pt x="10869041" y="16764"/>
                    <a:pt x="10865104" y="12700"/>
                    <a:pt x="10860024" y="12700"/>
                  </a:cubicBezTo>
                  <a:lnTo>
                    <a:pt x="21717" y="12700"/>
                  </a:lnTo>
                  <a:lnTo>
                    <a:pt x="21717" y="6350"/>
                  </a:lnTo>
                  <a:lnTo>
                    <a:pt x="21717" y="12700"/>
                  </a:lnTo>
                  <a:cubicBezTo>
                    <a:pt x="16637" y="12700"/>
                    <a:pt x="12700" y="16764"/>
                    <a:pt x="12700" y="21590"/>
                  </a:cubicBezTo>
                  <a:close/>
                </a:path>
              </a:pathLst>
            </a:custGeom>
            <a:solidFill>
              <a:srgbClr val="151617"/>
            </a:solidFill>
          </p:spPr>
        </p:sp>
      </p:grpSp>
      <p:sp>
        <p:nvSpPr>
          <p:cNvPr id="33" name="TextBox 33"/>
          <p:cNvSpPr txBox="1"/>
          <p:nvPr/>
        </p:nvSpPr>
        <p:spPr>
          <a:xfrm>
            <a:off x="1285280" y="7804397"/>
            <a:ext cx="252264" cy="700236"/>
          </a:xfrm>
          <a:prstGeom prst="rect">
            <a:avLst/>
          </a:prstGeom>
        </p:spPr>
        <p:txBody>
          <a:bodyPr lIns="0" tIns="0" rIns="0" bIns="0" rtlCol="0" anchor="t">
            <a:spAutoFit/>
          </a:bodyPr>
          <a:lstStyle/>
          <a:p>
            <a:pPr algn="ctr">
              <a:lnSpc>
                <a:spcPts val="4437"/>
              </a:lnSpc>
            </a:pPr>
            <a:r>
              <a:rPr lang="en-US" sz="2750" b="1">
                <a:solidFill>
                  <a:srgbClr val="151617"/>
                </a:solidFill>
                <a:latin typeface="Arimo Bold"/>
                <a:ea typeface="Arimo Bold"/>
                <a:cs typeface="Arimo Bold"/>
                <a:sym typeface="Arimo Bold"/>
              </a:rPr>
              <a:t>4</a:t>
            </a:r>
          </a:p>
        </p:txBody>
      </p:sp>
      <p:sp>
        <p:nvSpPr>
          <p:cNvPr id="34" name="TextBox 34"/>
          <p:cNvSpPr txBox="1"/>
          <p:nvPr/>
        </p:nvSpPr>
        <p:spPr>
          <a:xfrm>
            <a:off x="9427518" y="7649766"/>
            <a:ext cx="3544044" cy="481012"/>
          </a:xfrm>
          <a:prstGeom prst="rect">
            <a:avLst/>
          </a:prstGeom>
        </p:spPr>
        <p:txBody>
          <a:bodyPr lIns="0" tIns="0" rIns="0" bIns="0" rtlCol="0" anchor="t">
            <a:spAutoFit/>
          </a:bodyPr>
          <a:lstStyle/>
          <a:p>
            <a:pPr algn="l">
              <a:lnSpc>
                <a:spcPts val="3437"/>
              </a:lnSpc>
            </a:pPr>
            <a:r>
              <a:rPr lang="en-US" sz="2750" b="1">
                <a:solidFill>
                  <a:srgbClr val="151617"/>
                </a:solidFill>
                <a:latin typeface="Arimo Bold"/>
                <a:ea typeface="Arimo Bold"/>
                <a:cs typeface="Arimo Bold"/>
                <a:sym typeface="Arimo Bold"/>
              </a:rPr>
              <a:t>API</a:t>
            </a:r>
          </a:p>
        </p:txBody>
      </p:sp>
      <p:sp>
        <p:nvSpPr>
          <p:cNvPr id="35" name="TextBox 35"/>
          <p:cNvSpPr txBox="1"/>
          <p:nvPr/>
        </p:nvSpPr>
        <p:spPr>
          <a:xfrm>
            <a:off x="9427518" y="8196114"/>
            <a:ext cx="3825628" cy="558404"/>
          </a:xfrm>
          <a:prstGeom prst="rect">
            <a:avLst/>
          </a:prstGeom>
        </p:spPr>
        <p:txBody>
          <a:bodyPr lIns="0" tIns="0" rIns="0" bIns="0" rtlCol="0" anchor="t">
            <a:spAutoFit/>
          </a:bodyPr>
          <a:lstStyle/>
          <a:p>
            <a:pPr algn="l">
              <a:lnSpc>
                <a:spcPts val="3562"/>
              </a:lnSpc>
            </a:pPr>
            <a:r>
              <a:rPr lang="en-US" sz="2187">
                <a:solidFill>
                  <a:srgbClr val="151617"/>
                </a:solidFill>
                <a:latin typeface="Arimo"/>
                <a:ea typeface="Arimo"/>
                <a:cs typeface="Arimo"/>
                <a:sym typeface="Arimo"/>
              </a:rPr>
              <a:t>Communication with Frontend</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8ECE4"/>
            </a:solidFill>
          </p:spPr>
        </p:sp>
      </p:grpSp>
      <p:sp>
        <p:nvSpPr>
          <p:cNvPr id="7" name="TextBox 7"/>
          <p:cNvSpPr txBox="1"/>
          <p:nvPr/>
        </p:nvSpPr>
        <p:spPr>
          <a:xfrm>
            <a:off x="799059" y="589806"/>
            <a:ext cx="9831884" cy="1464766"/>
          </a:xfrm>
          <a:prstGeom prst="rect">
            <a:avLst/>
          </a:prstGeom>
        </p:spPr>
        <p:txBody>
          <a:bodyPr lIns="0" tIns="0" rIns="0" bIns="0" rtlCol="0" anchor="t">
            <a:spAutoFit/>
          </a:bodyPr>
          <a:lstStyle/>
          <a:p>
            <a:pPr algn="l">
              <a:lnSpc>
                <a:spcPts val="5562"/>
              </a:lnSpc>
            </a:pPr>
            <a:r>
              <a:rPr lang="en-US" sz="4437" b="1">
                <a:solidFill>
                  <a:srgbClr val="151617"/>
                </a:solidFill>
                <a:latin typeface="Arimo Bold"/>
                <a:ea typeface="Arimo Bold"/>
                <a:cs typeface="Arimo Bold"/>
                <a:sym typeface="Arimo Bold"/>
              </a:rPr>
              <a:t>Best Practices for Implementation</a:t>
            </a:r>
          </a:p>
        </p:txBody>
      </p:sp>
      <p:sp>
        <p:nvSpPr>
          <p:cNvPr id="8" name="TextBox 8"/>
          <p:cNvSpPr txBox="1"/>
          <p:nvPr/>
        </p:nvSpPr>
        <p:spPr>
          <a:xfrm>
            <a:off x="799059" y="2596903"/>
            <a:ext cx="4744641" cy="667643"/>
          </a:xfrm>
          <a:prstGeom prst="rect">
            <a:avLst/>
          </a:prstGeom>
        </p:spPr>
        <p:txBody>
          <a:bodyPr lIns="0" tIns="0" rIns="0" bIns="0" rtlCol="0" anchor="t">
            <a:spAutoFit/>
          </a:bodyPr>
          <a:lstStyle/>
          <a:p>
            <a:pPr algn="ctr">
              <a:lnSpc>
                <a:spcPts val="5875"/>
              </a:lnSpc>
            </a:pPr>
            <a:r>
              <a:rPr lang="en-US" sz="5875" b="1">
                <a:solidFill>
                  <a:srgbClr val="151617"/>
                </a:solidFill>
                <a:latin typeface="Arimo Bold"/>
                <a:ea typeface="Arimo Bold"/>
                <a:cs typeface="Arimo Bold"/>
                <a:sym typeface="Arimo Bold"/>
              </a:rPr>
              <a:t>1</a:t>
            </a:r>
          </a:p>
        </p:txBody>
      </p:sp>
      <p:sp>
        <p:nvSpPr>
          <p:cNvPr id="9" name="TextBox 9"/>
          <p:cNvSpPr txBox="1"/>
          <p:nvPr/>
        </p:nvSpPr>
        <p:spPr>
          <a:xfrm>
            <a:off x="1744265" y="3521274"/>
            <a:ext cx="2854078" cy="385316"/>
          </a:xfrm>
          <a:prstGeom prst="rect">
            <a:avLst/>
          </a:prstGeom>
        </p:spPr>
        <p:txBody>
          <a:bodyPr lIns="0" tIns="0" rIns="0" bIns="0" rtlCol="0" anchor="t">
            <a:spAutoFit/>
          </a:bodyPr>
          <a:lstStyle/>
          <a:p>
            <a:pPr algn="ctr">
              <a:lnSpc>
                <a:spcPts val="2750"/>
              </a:lnSpc>
            </a:pPr>
            <a:r>
              <a:rPr lang="en-US" sz="2187" b="1">
                <a:solidFill>
                  <a:srgbClr val="151617"/>
                </a:solidFill>
                <a:latin typeface="Arimo Bold"/>
                <a:ea typeface="Arimo Bold"/>
                <a:cs typeface="Arimo Bold"/>
                <a:sym typeface="Arimo Bold"/>
              </a:rPr>
              <a:t>Design First</a:t>
            </a:r>
          </a:p>
        </p:txBody>
      </p:sp>
      <p:sp>
        <p:nvSpPr>
          <p:cNvPr id="10" name="TextBox 10"/>
          <p:cNvSpPr txBox="1"/>
          <p:nvPr/>
        </p:nvSpPr>
        <p:spPr>
          <a:xfrm>
            <a:off x="799059" y="3948261"/>
            <a:ext cx="4744641" cy="1556148"/>
          </a:xfrm>
          <a:prstGeom prst="rect">
            <a:avLst/>
          </a:prstGeom>
        </p:spPr>
        <p:txBody>
          <a:bodyPr lIns="0" tIns="0" rIns="0" bIns="0" rtlCol="0" anchor="t">
            <a:spAutoFit/>
          </a:bodyPr>
          <a:lstStyle/>
          <a:p>
            <a:pPr algn="ctr">
              <a:lnSpc>
                <a:spcPts val="2874"/>
              </a:lnSpc>
            </a:pPr>
            <a:r>
              <a:rPr lang="en-US" sz="1750">
                <a:solidFill>
                  <a:srgbClr val="151617"/>
                </a:solidFill>
                <a:latin typeface="Arimo"/>
                <a:ea typeface="Arimo"/>
                <a:cs typeface="Arimo"/>
                <a:sym typeface="Arimo"/>
              </a:rPr>
              <a:t>Clearly define the platform's features and functionalities. Create a detailed design, considering user needs, performance, and scalability.</a:t>
            </a:r>
          </a:p>
        </p:txBody>
      </p:sp>
      <p:sp>
        <p:nvSpPr>
          <p:cNvPr id="11" name="TextBox 11"/>
          <p:cNvSpPr txBox="1"/>
          <p:nvPr/>
        </p:nvSpPr>
        <p:spPr>
          <a:xfrm>
            <a:off x="5886152" y="2596903"/>
            <a:ext cx="4744790" cy="667643"/>
          </a:xfrm>
          <a:prstGeom prst="rect">
            <a:avLst/>
          </a:prstGeom>
        </p:spPr>
        <p:txBody>
          <a:bodyPr lIns="0" tIns="0" rIns="0" bIns="0" rtlCol="0" anchor="t">
            <a:spAutoFit/>
          </a:bodyPr>
          <a:lstStyle/>
          <a:p>
            <a:pPr algn="ctr">
              <a:lnSpc>
                <a:spcPts val="5875"/>
              </a:lnSpc>
            </a:pPr>
            <a:r>
              <a:rPr lang="en-US" sz="5875" b="1">
                <a:solidFill>
                  <a:srgbClr val="151617"/>
                </a:solidFill>
                <a:latin typeface="Arimo Bold"/>
                <a:ea typeface="Arimo Bold"/>
                <a:cs typeface="Arimo Bold"/>
                <a:sym typeface="Arimo Bold"/>
              </a:rPr>
              <a:t>2</a:t>
            </a:r>
          </a:p>
        </p:txBody>
      </p:sp>
      <p:sp>
        <p:nvSpPr>
          <p:cNvPr id="12" name="TextBox 12"/>
          <p:cNvSpPr txBox="1"/>
          <p:nvPr/>
        </p:nvSpPr>
        <p:spPr>
          <a:xfrm>
            <a:off x="6597849" y="3521274"/>
            <a:ext cx="3321249" cy="385316"/>
          </a:xfrm>
          <a:prstGeom prst="rect">
            <a:avLst/>
          </a:prstGeom>
        </p:spPr>
        <p:txBody>
          <a:bodyPr lIns="0" tIns="0" rIns="0" bIns="0" rtlCol="0" anchor="t">
            <a:spAutoFit/>
          </a:bodyPr>
          <a:lstStyle/>
          <a:p>
            <a:pPr algn="ctr">
              <a:lnSpc>
                <a:spcPts val="2750"/>
              </a:lnSpc>
            </a:pPr>
            <a:r>
              <a:rPr lang="en-US" sz="2187" b="1">
                <a:solidFill>
                  <a:srgbClr val="151617"/>
                </a:solidFill>
                <a:latin typeface="Arimo Bold"/>
                <a:ea typeface="Arimo Bold"/>
                <a:cs typeface="Arimo Bold"/>
                <a:sym typeface="Arimo Bold"/>
              </a:rPr>
              <a:t>Modular Architecture</a:t>
            </a:r>
          </a:p>
        </p:txBody>
      </p:sp>
      <p:sp>
        <p:nvSpPr>
          <p:cNvPr id="13" name="TextBox 13"/>
          <p:cNvSpPr txBox="1"/>
          <p:nvPr/>
        </p:nvSpPr>
        <p:spPr>
          <a:xfrm>
            <a:off x="5886152" y="3948261"/>
            <a:ext cx="4744790" cy="1190922"/>
          </a:xfrm>
          <a:prstGeom prst="rect">
            <a:avLst/>
          </a:prstGeom>
        </p:spPr>
        <p:txBody>
          <a:bodyPr lIns="0" tIns="0" rIns="0" bIns="0" rtlCol="0" anchor="t">
            <a:spAutoFit/>
          </a:bodyPr>
          <a:lstStyle/>
          <a:p>
            <a:pPr algn="ctr">
              <a:lnSpc>
                <a:spcPts val="2874"/>
              </a:lnSpc>
            </a:pPr>
            <a:r>
              <a:rPr lang="en-US" sz="1750">
                <a:solidFill>
                  <a:srgbClr val="151617"/>
                </a:solidFill>
                <a:latin typeface="Arimo"/>
                <a:ea typeface="Arimo"/>
                <a:cs typeface="Arimo"/>
                <a:sym typeface="Arimo"/>
              </a:rPr>
              <a:t>Design the platform with modular components for easier maintenance, debugging, and future enhancements.</a:t>
            </a:r>
          </a:p>
        </p:txBody>
      </p:sp>
      <p:sp>
        <p:nvSpPr>
          <p:cNvPr id="14" name="TextBox 14"/>
          <p:cNvSpPr txBox="1"/>
          <p:nvPr/>
        </p:nvSpPr>
        <p:spPr>
          <a:xfrm>
            <a:off x="799059" y="6389191"/>
            <a:ext cx="4744641" cy="667642"/>
          </a:xfrm>
          <a:prstGeom prst="rect">
            <a:avLst/>
          </a:prstGeom>
        </p:spPr>
        <p:txBody>
          <a:bodyPr lIns="0" tIns="0" rIns="0" bIns="0" rtlCol="0" anchor="t">
            <a:spAutoFit/>
          </a:bodyPr>
          <a:lstStyle/>
          <a:p>
            <a:pPr algn="ctr">
              <a:lnSpc>
                <a:spcPts val="5875"/>
              </a:lnSpc>
            </a:pPr>
            <a:r>
              <a:rPr lang="en-US" sz="5875" b="1">
                <a:solidFill>
                  <a:srgbClr val="151617"/>
                </a:solidFill>
                <a:latin typeface="Arimo Bold"/>
                <a:ea typeface="Arimo Bold"/>
                <a:cs typeface="Arimo Bold"/>
                <a:sym typeface="Arimo Bold"/>
              </a:rPr>
              <a:t>3</a:t>
            </a:r>
          </a:p>
        </p:txBody>
      </p:sp>
      <p:sp>
        <p:nvSpPr>
          <p:cNvPr id="15" name="TextBox 15"/>
          <p:cNvSpPr txBox="1"/>
          <p:nvPr/>
        </p:nvSpPr>
        <p:spPr>
          <a:xfrm>
            <a:off x="1744265" y="7313562"/>
            <a:ext cx="2854078" cy="385316"/>
          </a:xfrm>
          <a:prstGeom prst="rect">
            <a:avLst/>
          </a:prstGeom>
        </p:spPr>
        <p:txBody>
          <a:bodyPr lIns="0" tIns="0" rIns="0" bIns="0" rtlCol="0" anchor="t">
            <a:spAutoFit/>
          </a:bodyPr>
          <a:lstStyle/>
          <a:p>
            <a:pPr algn="ctr">
              <a:lnSpc>
                <a:spcPts val="2750"/>
              </a:lnSpc>
            </a:pPr>
            <a:r>
              <a:rPr lang="en-US" sz="2187" b="1">
                <a:solidFill>
                  <a:srgbClr val="151617"/>
                </a:solidFill>
                <a:latin typeface="Arimo Bold"/>
                <a:ea typeface="Arimo Bold"/>
                <a:cs typeface="Arimo Bold"/>
                <a:sym typeface="Arimo Bold"/>
              </a:rPr>
              <a:t>Code Quality</a:t>
            </a:r>
          </a:p>
        </p:txBody>
      </p:sp>
      <p:sp>
        <p:nvSpPr>
          <p:cNvPr id="16" name="TextBox 16"/>
          <p:cNvSpPr txBox="1"/>
          <p:nvPr/>
        </p:nvSpPr>
        <p:spPr>
          <a:xfrm>
            <a:off x="799059" y="7740551"/>
            <a:ext cx="4744641" cy="1190922"/>
          </a:xfrm>
          <a:prstGeom prst="rect">
            <a:avLst/>
          </a:prstGeom>
        </p:spPr>
        <p:txBody>
          <a:bodyPr lIns="0" tIns="0" rIns="0" bIns="0" rtlCol="0" anchor="t">
            <a:spAutoFit/>
          </a:bodyPr>
          <a:lstStyle/>
          <a:p>
            <a:pPr algn="ctr">
              <a:lnSpc>
                <a:spcPts val="2874"/>
              </a:lnSpc>
            </a:pPr>
            <a:r>
              <a:rPr lang="en-US" sz="1750">
                <a:solidFill>
                  <a:srgbClr val="151617"/>
                </a:solidFill>
                <a:latin typeface="Arimo"/>
                <a:ea typeface="Arimo"/>
                <a:cs typeface="Arimo"/>
                <a:sym typeface="Arimo"/>
              </a:rPr>
              <a:t>Maintain clean, well-documented code for improved readability, collaboration, and future development.</a:t>
            </a:r>
          </a:p>
        </p:txBody>
      </p:sp>
      <p:sp>
        <p:nvSpPr>
          <p:cNvPr id="17" name="TextBox 17"/>
          <p:cNvSpPr txBox="1"/>
          <p:nvPr/>
        </p:nvSpPr>
        <p:spPr>
          <a:xfrm>
            <a:off x="5886152" y="6389191"/>
            <a:ext cx="4744790" cy="667642"/>
          </a:xfrm>
          <a:prstGeom prst="rect">
            <a:avLst/>
          </a:prstGeom>
        </p:spPr>
        <p:txBody>
          <a:bodyPr lIns="0" tIns="0" rIns="0" bIns="0" rtlCol="0" anchor="t">
            <a:spAutoFit/>
          </a:bodyPr>
          <a:lstStyle/>
          <a:p>
            <a:pPr algn="ctr">
              <a:lnSpc>
                <a:spcPts val="5875"/>
              </a:lnSpc>
            </a:pPr>
            <a:r>
              <a:rPr lang="en-US" sz="5875" b="1">
                <a:solidFill>
                  <a:srgbClr val="151617"/>
                </a:solidFill>
                <a:latin typeface="Arimo Bold"/>
                <a:ea typeface="Arimo Bold"/>
                <a:cs typeface="Arimo Bold"/>
                <a:sym typeface="Arimo Bold"/>
              </a:rPr>
              <a:t>4</a:t>
            </a:r>
          </a:p>
        </p:txBody>
      </p:sp>
      <p:sp>
        <p:nvSpPr>
          <p:cNvPr id="18" name="TextBox 18"/>
          <p:cNvSpPr txBox="1"/>
          <p:nvPr/>
        </p:nvSpPr>
        <p:spPr>
          <a:xfrm>
            <a:off x="6831509" y="7313562"/>
            <a:ext cx="2854078" cy="385316"/>
          </a:xfrm>
          <a:prstGeom prst="rect">
            <a:avLst/>
          </a:prstGeom>
        </p:spPr>
        <p:txBody>
          <a:bodyPr lIns="0" tIns="0" rIns="0" bIns="0" rtlCol="0" anchor="t">
            <a:spAutoFit/>
          </a:bodyPr>
          <a:lstStyle/>
          <a:p>
            <a:pPr algn="ctr">
              <a:lnSpc>
                <a:spcPts val="2750"/>
              </a:lnSpc>
            </a:pPr>
            <a:r>
              <a:rPr lang="en-US" sz="2187" b="1">
                <a:solidFill>
                  <a:srgbClr val="151617"/>
                </a:solidFill>
                <a:latin typeface="Arimo Bold"/>
                <a:ea typeface="Arimo Bold"/>
                <a:cs typeface="Arimo Bold"/>
                <a:sym typeface="Arimo Bold"/>
              </a:rPr>
              <a:t>Security</a:t>
            </a:r>
          </a:p>
        </p:txBody>
      </p:sp>
      <p:sp>
        <p:nvSpPr>
          <p:cNvPr id="19" name="TextBox 19"/>
          <p:cNvSpPr txBox="1"/>
          <p:nvPr/>
        </p:nvSpPr>
        <p:spPr>
          <a:xfrm>
            <a:off x="5886152" y="7740551"/>
            <a:ext cx="4744790" cy="1921371"/>
          </a:xfrm>
          <a:prstGeom prst="rect">
            <a:avLst/>
          </a:prstGeom>
        </p:spPr>
        <p:txBody>
          <a:bodyPr lIns="0" tIns="0" rIns="0" bIns="0" rtlCol="0" anchor="t">
            <a:spAutoFit/>
          </a:bodyPr>
          <a:lstStyle/>
          <a:p>
            <a:pPr algn="ctr">
              <a:lnSpc>
                <a:spcPts val="2874"/>
              </a:lnSpc>
            </a:pPr>
            <a:r>
              <a:rPr lang="en-US" sz="1750">
                <a:solidFill>
                  <a:srgbClr val="151617"/>
                </a:solidFill>
                <a:latin typeface="Arimo"/>
                <a:ea typeface="Arimo"/>
                <a:cs typeface="Arimo"/>
                <a:sym typeface="Arimo"/>
              </a:rPr>
              <a:t>Implement robust security measures to protect user data and prevent unauthorized access. Employ best practices for authentication and authorization.</a:t>
            </a:r>
          </a:p>
        </p:txBody>
      </p:sp>
      <p:pic>
        <p:nvPicPr>
          <p:cNvPr id="20" name="Picture 19"/>
          <p:cNvPicPr>
            <a:picLocks noChangeAspect="1"/>
          </p:cNvPicPr>
          <p:nvPr/>
        </p:nvPicPr>
        <p:blipFill>
          <a:blip r:embed="rId3"/>
          <a:stretch>
            <a:fillRect/>
          </a:stretch>
        </p:blipFill>
        <p:spPr>
          <a:xfrm>
            <a:off x="11049000" y="0"/>
            <a:ext cx="7516004" cy="1028700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419</TotalTime>
  <Words>1393</Words>
  <Application>Microsoft Office PowerPoint</Application>
  <PresentationFormat>Custom</PresentationFormat>
  <Paragraphs>384</Paragraphs>
  <Slides>17</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Wingdings</vt:lpstr>
      <vt:lpstr>Arimo Bold</vt:lpstr>
      <vt:lpstr>Calibri</vt:lpstr>
      <vt:lpstr>Cascadia Code</vt:lpstr>
      <vt:lpstr>Century Gothic</vt:lpstr>
      <vt:lpstr>Arial Unicode MS</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Short-Video-Platform-Design-Patterns-and-Threads.pptx</dc:title>
  <dc:creator>nikhil jeathra</dc:creator>
  <cp:lastModifiedBy>Microsoft account</cp:lastModifiedBy>
  <cp:revision>16</cp:revision>
  <dcterms:created xsi:type="dcterms:W3CDTF">2006-08-16T00:00:00Z</dcterms:created>
  <dcterms:modified xsi:type="dcterms:W3CDTF">2025-02-03T09:15:47Z</dcterms:modified>
  <dc:identifier>DAGd4jOKFrc</dc:identifier>
</cp:coreProperties>
</file>

<file path=docProps/thumbnail.jpeg>
</file>